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97960-C115-400A-84A3-FB25F7B1B477}" type="datetimeFigureOut">
              <a:rPr lang="en-US" smtClean="0"/>
              <a:t>5/29/2016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EDC25-729B-43E4-A5C7-9A2B661FCB86}" type="slidenum">
              <a:rPr lang="en-US" smtClean="0"/>
              <a:t>‹#›</a:t>
            </a:fld>
            <a:endParaRPr lang="en-US"/>
          </a:p>
        </p:txBody>
      </p:sp>
    </p:spTree>
    <p:extLst>
      <p:ext uri="{BB962C8B-B14F-4D97-AF65-F5344CB8AC3E}">
        <p14:creationId xmlns:p14="http://schemas.microsoft.com/office/powerpoint/2010/main" val="1414741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 2011 </a:t>
            </a:r>
            <a:r>
              <a:rPr lang="en-US" dirty="0" err="1" smtClean="0"/>
              <a:t>Capgemini</a:t>
            </a:r>
            <a:r>
              <a:rPr lang="en-US" dirty="0" smtClean="0"/>
              <a:t>. All rights reserved.</a:t>
            </a:r>
            <a:endParaRPr lang="en-US" dirty="0"/>
          </a:p>
        </p:txBody>
      </p:sp>
      <p:sp>
        <p:nvSpPr>
          <p:cNvPr id="5" name="Slide Number Placeholder 4"/>
          <p:cNvSpPr>
            <a:spLocks noGrp="1"/>
          </p:cNvSpPr>
          <p:nvPr>
            <p:ph type="sldNum" sz="quarter" idx="11"/>
          </p:nvPr>
        </p:nvSpPr>
        <p:spPr/>
        <p:txBody>
          <a:bodyPr/>
          <a:lstStyle/>
          <a:p>
            <a:fld id="{CBC04D6F-FB7D-4867-9F14-E50918222406}" type="slidenum">
              <a:rPr lang="en-US" smtClean="0"/>
              <a:pPr/>
              <a:t>3</a:t>
            </a:fld>
            <a:endParaRPr lang="en-US" dirty="0"/>
          </a:p>
        </p:txBody>
      </p:sp>
    </p:spTree>
    <p:extLst>
      <p:ext uri="{BB962C8B-B14F-4D97-AF65-F5344CB8AC3E}">
        <p14:creationId xmlns:p14="http://schemas.microsoft.com/office/powerpoint/2010/main" val="69905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AE4C9C-BB47-4A08-ADA7-F316BC27FF0C}" type="datetimeFigureOut">
              <a:rPr lang="en-US" smtClean="0"/>
              <a:t>5/29/2016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610762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E4C9C-BB47-4A08-ADA7-F316BC27FF0C}" type="datetimeFigureOut">
              <a:rPr lang="en-US" smtClean="0"/>
              <a:t>5/29/2016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18608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E4C9C-BB47-4A08-ADA7-F316BC27FF0C}" type="datetimeFigureOut">
              <a:rPr lang="en-US" smtClean="0"/>
              <a:t>5/29/2016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4103286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userDrawn="1"/>
        </p:nvSpPr>
        <p:spPr bwMode="auto">
          <a:xfrm>
            <a:off x="3" y="-38099"/>
            <a:ext cx="12221308"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510" tIns="46756" rIns="93510" bIns="46756"/>
          <a:lstStyle/>
          <a:p>
            <a:pPr algn="ctr" eaLnBrk="0" hangingPunct="0">
              <a:lnSpc>
                <a:spcPct val="85000"/>
              </a:lnSpc>
              <a:defRPr/>
            </a:pPr>
            <a:endParaRPr lang="en-US" sz="2160" noProof="0" dirty="0"/>
          </a:p>
        </p:txBody>
      </p:sp>
      <p:sp>
        <p:nvSpPr>
          <p:cNvPr id="8" name="Titre 1"/>
          <p:cNvSpPr>
            <a:spLocks noGrp="1"/>
          </p:cNvSpPr>
          <p:nvPr>
            <p:ph type="title" hasCustomPrompt="1"/>
          </p:nvPr>
        </p:nvSpPr>
        <p:spPr>
          <a:xfrm>
            <a:off x="0" y="903288"/>
            <a:ext cx="12192000" cy="1143000"/>
          </a:xfrm>
          <a:prstGeom prst="rect">
            <a:avLst/>
          </a:prstGeom>
        </p:spPr>
        <p:txBody>
          <a:bodyPr lIns="306792" tIns="38963" rIns="30679" bIns="38963" anchor="b"/>
          <a:lstStyle>
            <a:lvl1pPr algn="l">
              <a:defRPr sz="3720" b="1" baseline="0">
                <a:solidFill>
                  <a:schemeClr val="tx2"/>
                </a:solidFill>
                <a:latin typeface="Arial Narrow"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92346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E4C9C-BB47-4A08-ADA7-F316BC27FF0C}" type="datetimeFigureOut">
              <a:rPr lang="en-US" smtClean="0"/>
              <a:t>5/29/2016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42993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AE4C9C-BB47-4A08-ADA7-F316BC27FF0C}" type="datetimeFigureOut">
              <a:rPr lang="en-US" smtClean="0"/>
              <a:t>5/29/2016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34494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AE4C9C-BB47-4A08-ADA7-F316BC27FF0C}" type="datetimeFigureOut">
              <a:rPr lang="en-US" smtClean="0"/>
              <a:t>5/29/2016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235697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AE4C9C-BB47-4A08-ADA7-F316BC27FF0C}" type="datetimeFigureOut">
              <a:rPr lang="en-US" smtClean="0"/>
              <a:t>5/29/2016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4229859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AE4C9C-BB47-4A08-ADA7-F316BC27FF0C}" type="datetimeFigureOut">
              <a:rPr lang="en-US" smtClean="0"/>
              <a:t>5/29/2016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1458426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AE4C9C-BB47-4A08-ADA7-F316BC27FF0C}" type="datetimeFigureOut">
              <a:rPr lang="en-US" smtClean="0"/>
              <a:t>5/29/2016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365702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AE4C9C-BB47-4A08-ADA7-F316BC27FF0C}" type="datetimeFigureOut">
              <a:rPr lang="en-US" smtClean="0"/>
              <a:t>5/29/2016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10856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AE4C9C-BB47-4A08-ADA7-F316BC27FF0C}" type="datetimeFigureOut">
              <a:rPr lang="en-US" smtClean="0"/>
              <a:t>5/29/2016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52C39-5C7E-47F9-9A1D-F2376B16FB75}" type="slidenum">
              <a:rPr lang="en-US" smtClean="0"/>
              <a:t>‹#›</a:t>
            </a:fld>
            <a:endParaRPr lang="en-US"/>
          </a:p>
        </p:txBody>
      </p:sp>
    </p:spTree>
    <p:extLst>
      <p:ext uri="{BB962C8B-B14F-4D97-AF65-F5344CB8AC3E}">
        <p14:creationId xmlns:p14="http://schemas.microsoft.com/office/powerpoint/2010/main" val="951647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E4C9C-BB47-4A08-ADA7-F316BC27FF0C}" type="datetimeFigureOut">
              <a:rPr lang="en-US" smtClean="0"/>
              <a:t>5/29/2016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52C39-5C7E-47F9-9A1D-F2376B16FB75}" type="slidenum">
              <a:rPr lang="en-US" smtClean="0"/>
              <a:t>‹#›</a:t>
            </a:fld>
            <a:endParaRPr lang="en-US"/>
          </a:p>
        </p:txBody>
      </p:sp>
    </p:spTree>
    <p:extLst>
      <p:ext uri="{BB962C8B-B14F-4D97-AF65-F5344CB8AC3E}">
        <p14:creationId xmlns:p14="http://schemas.microsoft.com/office/powerpoint/2010/main" val="1906067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localhost:900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lafashion.local:9001/productcockpi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10.58.32.104:9001/store/?site=lafash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localhost:90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localhost:9001/backoffice/" TargetMode="External"/><Relationship Id="rId2" Type="http://schemas.openxmlformats.org/officeDocument/2006/relationships/hyperlink" Target="https://localhost:9002/asianpaintsb2bstorefron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developer.paypa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iki.hybris.com/display/downloads/Downloa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024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552450" indent="-278130" defTabSz="730548" fontAlgn="base">
              <a:spcBef>
                <a:spcPct val="20000"/>
              </a:spcBef>
              <a:spcAft>
                <a:spcPct val="0"/>
              </a:spcAft>
              <a:buClr>
                <a:srgbClr val="009BCC"/>
              </a:buClr>
              <a:buFont typeface="Wingdings" pitchFamily="2" charset="2"/>
              <a:buChar char="Ø"/>
            </a:pPr>
            <a:r>
              <a:rPr lang="en-US" sz="1680" dirty="0">
                <a:solidFill>
                  <a:srgbClr val="000000"/>
                </a:solidFill>
                <a:cs typeface="Calibri" pitchFamily="34" charset="0"/>
              </a:rPr>
              <a:t>To create a completely new storefront ( Asianpaints store )</a:t>
            </a:r>
          </a:p>
          <a:p>
            <a:pPr marL="552450" indent="-278130" defTabSz="730548" fontAlgn="base">
              <a:spcBef>
                <a:spcPct val="20000"/>
              </a:spcBef>
              <a:spcAft>
                <a:spcPct val="0"/>
              </a:spcAft>
              <a:buClr>
                <a:srgbClr val="009BCC"/>
              </a:buClr>
            </a:pPr>
            <a:endParaRPr lang="en-US" sz="1680" dirty="0">
              <a:solidFill>
                <a:srgbClr val="000000"/>
              </a:solidFill>
              <a:cs typeface="Calibri" pitchFamily="34" charset="0"/>
            </a:endParaRPr>
          </a:p>
          <a:p>
            <a:pPr marL="552450" indent="-278130" defTabSz="730548" fontAlgn="base">
              <a:spcBef>
                <a:spcPct val="20000"/>
              </a:spcBef>
              <a:spcAft>
                <a:spcPct val="0"/>
              </a:spcAft>
              <a:buClr>
                <a:srgbClr val="009BCC"/>
              </a:buClr>
              <a:buFont typeface="Wingdings" pitchFamily="2" charset="2"/>
              <a:buChar char="Ø"/>
            </a:pPr>
            <a:r>
              <a:rPr lang="en-US" sz="1680" dirty="0">
                <a:solidFill>
                  <a:srgbClr val="000000"/>
                </a:solidFill>
                <a:cs typeface="Calibri" pitchFamily="34" charset="0"/>
              </a:rPr>
              <a:t>Run </a:t>
            </a:r>
            <a:r>
              <a:rPr lang="en-US" sz="1680" b="1" dirty="0">
                <a:solidFill>
                  <a:srgbClr val="000000"/>
                </a:solidFill>
                <a:cs typeface="Calibri" pitchFamily="34" charset="0"/>
              </a:rPr>
              <a:t>ant modulegen </a:t>
            </a:r>
            <a:r>
              <a:rPr lang="en-US" sz="1680" dirty="0">
                <a:solidFill>
                  <a:srgbClr val="000000"/>
                </a:solidFill>
                <a:cs typeface="Calibri" pitchFamily="34" charset="0"/>
              </a:rPr>
              <a:t>from command prompt :</a:t>
            </a:r>
          </a:p>
          <a:p>
            <a:pPr marL="552450" indent="-278130" defTabSz="730548" fontAlgn="base">
              <a:spcBef>
                <a:spcPct val="20000"/>
              </a:spcBef>
              <a:spcAft>
                <a:spcPct val="0"/>
              </a:spcAft>
              <a:buClr>
                <a:srgbClr val="009BCC"/>
              </a:buClr>
            </a:pPr>
            <a:endParaRPr lang="en-US" sz="1680" dirty="0">
              <a:solidFill>
                <a:srgbClr val="000000"/>
              </a:solidFill>
              <a:cs typeface="Calibri" pitchFamily="34" charset="0"/>
            </a:endParaRPr>
          </a:p>
          <a:p>
            <a:pPr marL="1020001" lvl="1" indent="-278130" defTabSz="730548" fontAlgn="base">
              <a:spcBef>
                <a:spcPct val="20000"/>
              </a:spcBef>
              <a:spcAft>
                <a:spcPct val="0"/>
              </a:spcAft>
              <a:buClr>
                <a:srgbClr val="009BCC"/>
              </a:buClr>
              <a:buFont typeface="Courier New" pitchFamily="49" charset="0"/>
              <a:buChar char="o"/>
            </a:pPr>
            <a:r>
              <a:rPr lang="en-US" sz="1440" dirty="0">
                <a:solidFill>
                  <a:srgbClr val="000000"/>
                </a:solidFill>
                <a:cs typeface="Calibri" pitchFamily="34" charset="0"/>
              </a:rPr>
              <a:t>Please choose a template for generation</a:t>
            </a:r>
          </a:p>
          <a:p>
            <a:pPr marL="1487552" lvl="2" indent="-278130" defTabSz="730548" fontAlgn="base">
              <a:spcBef>
                <a:spcPct val="20000"/>
              </a:spcBef>
              <a:spcAft>
                <a:spcPct val="0"/>
              </a:spcAft>
              <a:buClr>
                <a:srgbClr val="009BCC"/>
              </a:buClr>
              <a:buFont typeface="Wingdings" pitchFamily="2" charset="2"/>
              <a:buChar char="ü"/>
            </a:pPr>
            <a:r>
              <a:rPr lang="en-US" sz="1440" b="1" dirty="0"/>
              <a:t>accelerator</a:t>
            </a:r>
          </a:p>
          <a:p>
            <a:pPr marL="1487552" lvl="2" indent="-278130" defTabSz="730548" fontAlgn="base">
              <a:spcBef>
                <a:spcPct val="20000"/>
              </a:spcBef>
              <a:spcAft>
                <a:spcPct val="0"/>
              </a:spcAft>
              <a:buClr>
                <a:srgbClr val="009BCC"/>
              </a:buClr>
              <a:buFont typeface="Wingdings" pitchFamily="2" charset="2"/>
              <a:buChar char="ü"/>
            </a:pPr>
            <a:endParaRPr lang="en-US" sz="1440" b="1" dirty="0"/>
          </a:p>
          <a:p>
            <a:pPr marL="1020001" lvl="1" indent="-278130" defTabSz="730548" fontAlgn="base">
              <a:spcBef>
                <a:spcPct val="20000"/>
              </a:spcBef>
              <a:spcAft>
                <a:spcPct val="0"/>
              </a:spcAft>
              <a:buClr>
                <a:srgbClr val="009BCC"/>
              </a:buClr>
              <a:buFont typeface="Courier New" pitchFamily="49" charset="0"/>
              <a:buChar char="o"/>
            </a:pPr>
            <a:r>
              <a:rPr lang="en-US" sz="1440" dirty="0">
                <a:cs typeface="Calibri" pitchFamily="34" charset="0"/>
              </a:rPr>
              <a:t>Please choose the name of your module extension</a:t>
            </a:r>
            <a:endParaRPr lang="en-US" sz="1440" dirty="0">
              <a:solidFill>
                <a:srgbClr val="000000"/>
              </a:solidFill>
              <a:cs typeface="Calibri" pitchFamily="34" charset="0"/>
            </a:endParaRPr>
          </a:p>
          <a:p>
            <a:pPr marL="1487552" lvl="2" indent="-278130" defTabSz="730548" fontAlgn="base">
              <a:spcBef>
                <a:spcPct val="20000"/>
              </a:spcBef>
              <a:spcAft>
                <a:spcPct val="0"/>
              </a:spcAft>
              <a:buClr>
                <a:srgbClr val="009BCC"/>
              </a:buClr>
              <a:buFont typeface="Wingdings" pitchFamily="2" charset="2"/>
              <a:buChar char="ü"/>
            </a:pPr>
            <a:r>
              <a:rPr lang="en-US" sz="1440" b="1" dirty="0"/>
              <a:t>asianpaints</a:t>
            </a:r>
          </a:p>
          <a:p>
            <a:pPr marL="1487552" lvl="2" indent="-278130" defTabSz="730548" fontAlgn="base">
              <a:spcBef>
                <a:spcPct val="20000"/>
              </a:spcBef>
              <a:spcAft>
                <a:spcPct val="0"/>
              </a:spcAft>
              <a:buClr>
                <a:srgbClr val="009BCC"/>
              </a:buClr>
              <a:buFont typeface="Wingdings" pitchFamily="2" charset="2"/>
              <a:buChar char="ü"/>
            </a:pPr>
            <a:endParaRPr lang="en-US" sz="1440" b="1" dirty="0"/>
          </a:p>
          <a:p>
            <a:pPr marL="1020001" lvl="1" indent="-278130" defTabSz="730548" fontAlgn="base">
              <a:spcBef>
                <a:spcPct val="20000"/>
              </a:spcBef>
              <a:spcAft>
                <a:spcPct val="0"/>
              </a:spcAft>
              <a:buClr>
                <a:srgbClr val="009BCC"/>
              </a:buClr>
              <a:buFont typeface="Courier New" pitchFamily="49" charset="0"/>
              <a:buChar char="o"/>
            </a:pPr>
            <a:r>
              <a:rPr lang="en-US" sz="1440" dirty="0">
                <a:cs typeface="Calibri" pitchFamily="34" charset="0"/>
              </a:rPr>
              <a:t>Please choose the name of your module extension</a:t>
            </a:r>
            <a:endParaRPr lang="en-US" sz="1440" dirty="0">
              <a:solidFill>
                <a:srgbClr val="000000"/>
              </a:solidFill>
              <a:cs typeface="Calibri" pitchFamily="34" charset="0"/>
            </a:endParaRPr>
          </a:p>
          <a:p>
            <a:pPr marL="1487552" lvl="2" indent="-278130" defTabSz="730548" fontAlgn="base">
              <a:spcBef>
                <a:spcPct val="20000"/>
              </a:spcBef>
              <a:spcAft>
                <a:spcPct val="0"/>
              </a:spcAft>
              <a:buClr>
                <a:srgbClr val="009BCC"/>
              </a:buClr>
              <a:buFont typeface="Wingdings" pitchFamily="2" charset="2"/>
              <a:buChar char="ü"/>
            </a:pPr>
            <a:r>
              <a:rPr lang="en-US" sz="1440" b="1" dirty="0"/>
              <a:t>com.asianpaints</a:t>
            </a:r>
          </a:p>
          <a:p>
            <a:pPr marL="1487552" lvl="2" indent="-278130" defTabSz="730548" fontAlgn="base">
              <a:spcBef>
                <a:spcPct val="20000"/>
              </a:spcBef>
              <a:spcAft>
                <a:spcPct val="0"/>
              </a:spcAft>
              <a:buClr>
                <a:srgbClr val="009BCC"/>
              </a:buClr>
              <a:buFont typeface="Wingdings" pitchFamily="2" charset="2"/>
              <a:buChar char="ü"/>
            </a:pPr>
            <a:endParaRPr lang="en-US" sz="1560" dirty="0"/>
          </a:p>
          <a:p>
            <a:pPr marL="1487552" lvl="2" indent="-278130" defTabSz="730548" fontAlgn="base">
              <a:spcBef>
                <a:spcPct val="20000"/>
              </a:spcBef>
              <a:spcAft>
                <a:spcPct val="0"/>
              </a:spcAft>
              <a:buClr>
                <a:srgbClr val="009BCC"/>
              </a:buClr>
              <a:buFont typeface="Courier New" pitchFamily="49" charset="0"/>
              <a:buChar char="o"/>
            </a:pPr>
            <a:endParaRPr lang="en-US" sz="1560" dirty="0">
              <a:solidFill>
                <a:srgbClr val="000000"/>
              </a:solidFill>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200" dirty="0">
              <a:latin typeface="Calibri" pitchFamily="34" charset="0"/>
              <a:cs typeface="Calibri" pitchFamily="34" charset="0"/>
            </a:endParaRPr>
          </a:p>
          <a:p>
            <a:pPr marL="1020001" lvl="1" indent="-278130" defTabSz="730548" fontAlgn="base">
              <a:spcBef>
                <a:spcPct val="20000"/>
              </a:spcBef>
              <a:spcAft>
                <a:spcPct val="0"/>
              </a:spcAft>
              <a:buClr>
                <a:schemeClr val="tx2"/>
              </a:buClr>
              <a:buFont typeface="Wingdings" pitchFamily="2" charset="2"/>
              <a:buChar char="Ø"/>
            </a:pPr>
            <a:endParaRPr lang="en-US" sz="1680" dirty="0">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920" dirty="0">
              <a:latin typeface="Calibri" pitchFamily="34" charset="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10</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2064333259"/>
      </p:ext>
    </p:extLst>
  </p:cSld>
  <p:clrMapOvr>
    <a:masterClrMapping/>
  </p:clrMapOvr>
  <p:transition spd="med">
    <p:cover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Chose ‘Save Payment Info’ option on Accelerator Checkout Flow</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User can enter his credit card information (number, cvv, date) or use PayPal authorization and save this payment method by checking “Save payment Info” checkbox on Accelerator Checkout flow</a:t>
            </a:r>
            <a:r>
              <a:rPr lang="en-GB" sz="1560" dirty="0">
                <a:latin typeface="Arial" pitchFamily="34" charset="0"/>
                <a:cs typeface="Arial" pitchFamily="34" charset="0"/>
              </a:rPr>
              <a:t>.</a:t>
            </a:r>
          </a:p>
          <a:p>
            <a:pPr marL="548640" lvl="2" indent="-278130">
              <a:buClr>
                <a:srgbClr val="009BCC"/>
              </a:buClr>
              <a:buFont typeface="Wingdings" pitchFamily="2" charset="2"/>
              <a:buChar char="Ø"/>
            </a:pPr>
            <a:r>
              <a:rPr lang="en-GB" sz="1560" dirty="0">
                <a:latin typeface="Arial" pitchFamily="34" charset="0"/>
                <a:cs typeface="Arial" pitchFamily="34" charset="0"/>
              </a:rPr>
              <a:t> </a:t>
            </a:r>
            <a:r>
              <a:rPr lang="en-GB" sz="1560" dirty="0">
                <a:latin typeface="Arial" pitchFamily="34" charset="0"/>
                <a:cs typeface="Arial" pitchFamily="34" charset="0"/>
              </a:rPr>
              <a:t>Next time he will be able to pay by choosing this previously stored payment method without entering his credit card details or doing PayPal authorization again.</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100</a:t>
            </a:fld>
            <a:endParaRPr lang="en-US" noProof="0" dirty="0"/>
          </a:p>
        </p:txBody>
      </p:sp>
      <p:pic>
        <p:nvPicPr>
          <p:cNvPr id="5" name="Picture 4"/>
          <p:cNvPicPr/>
          <p:nvPr/>
        </p:nvPicPr>
        <p:blipFill>
          <a:blip r:embed="rId2" cstate="print"/>
          <a:stretch>
            <a:fillRect/>
          </a:stretch>
        </p:blipFill>
        <p:spPr>
          <a:xfrm>
            <a:off x="2529840" y="2542603"/>
            <a:ext cx="7132320" cy="3651504"/>
          </a:xfrm>
          <a:prstGeom prst="rect">
            <a:avLst/>
          </a:prstGeom>
        </p:spPr>
      </p:pic>
    </p:spTree>
    <p:extLst>
      <p:ext uri="{BB962C8B-B14F-4D97-AF65-F5344CB8AC3E}">
        <p14:creationId xmlns:p14="http://schemas.microsoft.com/office/powerpoint/2010/main" val="224576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Select Stored Payment Method</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101</a:t>
            </a:fld>
            <a:endParaRPr lang="en-US" noProof="0" dirty="0"/>
          </a:p>
        </p:txBody>
      </p:sp>
      <p:pic>
        <p:nvPicPr>
          <p:cNvPr id="5" name="Content Placeholder 4"/>
          <p:cNvPicPr>
            <a:picLocks noGrp="1"/>
          </p:cNvPicPr>
          <p:nvPr>
            <p:ph idx="1"/>
          </p:nvPr>
        </p:nvPicPr>
        <p:blipFill>
          <a:blip r:embed="rId2" cstate="print"/>
          <a:stretch>
            <a:fillRect/>
          </a:stretch>
        </p:blipFill>
        <p:spPr>
          <a:xfrm>
            <a:off x="1930279" y="1440180"/>
            <a:ext cx="8331442" cy="4680586"/>
          </a:xfrm>
          <a:prstGeom prst="rect">
            <a:avLst/>
          </a:prstGeom>
        </p:spPr>
      </p:pic>
    </p:spTree>
    <p:extLst>
      <p:ext uri="{BB962C8B-B14F-4D97-AF65-F5344CB8AC3E}">
        <p14:creationId xmlns:p14="http://schemas.microsoft.com/office/powerpoint/2010/main" val="3115425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Add Braintree Customer Address Pop-up</a:t>
            </a:r>
            <a:r>
              <a:rPr lang="en-US" dirty="0"/>
              <a:t/>
            </a:r>
            <a:br>
              <a:rPr lang="en-US" dirty="0"/>
            </a:b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The plugin is able to add, update, and delete Address Book of Braintree customer.</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102</a:t>
            </a:fld>
            <a:endParaRPr lang="en-US" noProof="0" dirty="0"/>
          </a:p>
        </p:txBody>
      </p:sp>
      <p:pic>
        <p:nvPicPr>
          <p:cNvPr id="6" name="Picture 5"/>
          <p:cNvPicPr/>
          <p:nvPr/>
        </p:nvPicPr>
        <p:blipFill>
          <a:blip r:embed="rId2" cstate="print"/>
          <a:stretch>
            <a:fillRect/>
          </a:stretch>
        </p:blipFill>
        <p:spPr>
          <a:xfrm>
            <a:off x="2529840" y="2219266"/>
            <a:ext cx="7132320" cy="3551682"/>
          </a:xfrm>
          <a:prstGeom prst="rect">
            <a:avLst/>
          </a:prstGeom>
        </p:spPr>
      </p:pic>
    </p:spTree>
    <p:extLst>
      <p:ext uri="{BB962C8B-B14F-4D97-AF65-F5344CB8AC3E}">
        <p14:creationId xmlns:p14="http://schemas.microsoft.com/office/powerpoint/2010/main" val="2412002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Edit Braintree Customer Address Pop-up </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103</a:t>
            </a:fld>
            <a:endParaRPr lang="en-US" noProof="0" dirty="0"/>
          </a:p>
        </p:txBody>
      </p:sp>
      <p:pic>
        <p:nvPicPr>
          <p:cNvPr id="5" name="Content Placeholder 4"/>
          <p:cNvPicPr>
            <a:picLocks noGrp="1"/>
          </p:cNvPicPr>
          <p:nvPr>
            <p:ph idx="1"/>
          </p:nvPr>
        </p:nvPicPr>
        <p:blipFill>
          <a:blip r:embed="rId2" cstate="print"/>
          <a:stretch>
            <a:fillRect/>
          </a:stretch>
        </p:blipFill>
        <p:spPr>
          <a:xfrm>
            <a:off x="1442894" y="1440180"/>
            <a:ext cx="9306212" cy="4680586"/>
          </a:xfrm>
          <a:prstGeom prst="rect">
            <a:avLst/>
          </a:prstGeom>
        </p:spPr>
      </p:pic>
    </p:spTree>
    <p:extLst>
      <p:ext uri="{BB962C8B-B14F-4D97-AF65-F5344CB8AC3E}">
        <p14:creationId xmlns:p14="http://schemas.microsoft.com/office/powerpoint/2010/main" val="2703583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Customer Address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104</a:t>
            </a:fld>
            <a:endParaRPr lang="en-US" noProof="0" dirty="0"/>
          </a:p>
        </p:txBody>
      </p:sp>
      <p:pic>
        <p:nvPicPr>
          <p:cNvPr id="5" name="Content Placeholder 4"/>
          <p:cNvPicPr>
            <a:picLocks noGrp="1"/>
          </p:cNvPicPr>
          <p:nvPr>
            <p:ph idx="1"/>
          </p:nvPr>
        </p:nvPicPr>
        <p:blipFill>
          <a:blip r:embed="rId2" cstate="print"/>
          <a:stretch>
            <a:fillRect/>
          </a:stretch>
        </p:blipFill>
        <p:spPr>
          <a:xfrm>
            <a:off x="609600" y="1859692"/>
            <a:ext cx="10972800" cy="3841561"/>
          </a:xfrm>
          <a:prstGeom prst="rect">
            <a:avLst/>
          </a:prstGeom>
        </p:spPr>
      </p:pic>
    </p:spTree>
    <p:extLst>
      <p:ext uri="{BB962C8B-B14F-4D97-AF65-F5344CB8AC3E}">
        <p14:creationId xmlns:p14="http://schemas.microsoft.com/office/powerpoint/2010/main" val="4209912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Accelerator storefront Account Address Book</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The plugin synchronizes Braintree customer Address Book with Address Book belonging to customer account on hybris Accelerator </a:t>
            </a:r>
            <a:r>
              <a:rPr lang="en-GB" sz="1560" dirty="0">
                <a:latin typeface="Arial" pitchFamily="34" charset="0"/>
                <a:cs typeface="Arial" pitchFamily="34" charset="0"/>
              </a:rPr>
              <a:t>storefront.</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105</a:t>
            </a:fld>
            <a:endParaRPr lang="en-US" noProof="0" dirty="0"/>
          </a:p>
        </p:txBody>
      </p:sp>
      <p:pic>
        <p:nvPicPr>
          <p:cNvPr id="6" name="Picture 5"/>
          <p:cNvPicPr/>
          <p:nvPr/>
        </p:nvPicPr>
        <p:blipFill>
          <a:blip r:embed="rId2" cstate="print"/>
          <a:stretch>
            <a:fillRect/>
          </a:stretch>
        </p:blipFill>
        <p:spPr>
          <a:xfrm>
            <a:off x="2529840" y="2137508"/>
            <a:ext cx="7132320" cy="3284982"/>
          </a:xfrm>
          <a:prstGeom prst="rect">
            <a:avLst/>
          </a:prstGeom>
        </p:spPr>
      </p:pic>
    </p:spTree>
    <p:extLst>
      <p:ext uri="{BB962C8B-B14F-4D97-AF65-F5344CB8AC3E}">
        <p14:creationId xmlns:p14="http://schemas.microsoft.com/office/powerpoint/2010/main" val="40529535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Credit Card Client Side Validation</a:t>
            </a:r>
            <a:r>
              <a:rPr lang="en-US" dirty="0"/>
              <a:t/>
            </a:r>
            <a:br>
              <a:rPr lang="en-US" dirty="0"/>
            </a:b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Credit card payment information is verified by Braintree on the client side.</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106</a:t>
            </a:fld>
            <a:endParaRPr lang="en-US" noProof="0"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650" y="1901952"/>
            <a:ext cx="6362700" cy="3054096"/>
          </a:xfrm>
          <a:prstGeom prst="rect">
            <a:avLst/>
          </a:prstGeom>
          <a:noFill/>
          <a:ln>
            <a:solidFill>
              <a:srgbClr val="0070C0"/>
            </a:solidFill>
          </a:ln>
        </p:spPr>
      </p:pic>
    </p:spTree>
    <p:extLst>
      <p:ext uri="{BB962C8B-B14F-4D97-AF65-F5344CB8AC3E}">
        <p14:creationId xmlns:p14="http://schemas.microsoft.com/office/powerpoint/2010/main" val="18794323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084243" y="1787218"/>
            <a:ext cx="4320480" cy="1123325"/>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891540" lvl="2" indent="-278130" algn="ctr" defTabSz="730548" fontAlgn="base">
              <a:spcBef>
                <a:spcPct val="20000"/>
              </a:spcBef>
              <a:spcAft>
                <a:spcPct val="0"/>
              </a:spcAft>
              <a:buClr>
                <a:srgbClr val="009BCC"/>
              </a:buClr>
            </a:pPr>
            <a:r>
              <a:rPr lang="en-US" sz="5760" dirty="0">
                <a:latin typeface="Gabriola" pitchFamily="82" charset="0"/>
              </a:rPr>
              <a:t>Thank You</a:t>
            </a:r>
          </a:p>
          <a:p>
            <a:pPr marL="548640" lvl="2" indent="-278130" algn="ctr" defTabSz="730548" fontAlgn="base">
              <a:spcBef>
                <a:spcPct val="20000"/>
              </a:spcBef>
              <a:spcAft>
                <a:spcPct val="0"/>
              </a:spcAft>
              <a:buClr>
                <a:srgbClr val="009BCC"/>
              </a:buClr>
              <a:buFont typeface="Wingdings" pitchFamily="2" charset="2"/>
              <a:buChar char="ü"/>
            </a:pPr>
            <a:endParaRPr lang="en-US" sz="1560" dirty="0"/>
          </a:p>
          <a:p>
            <a:pPr marL="1487552" lvl="2" indent="-278130" algn="ctr" defTabSz="730548" fontAlgn="base">
              <a:spcBef>
                <a:spcPct val="20000"/>
              </a:spcBef>
              <a:spcAft>
                <a:spcPct val="0"/>
              </a:spcAft>
              <a:buClr>
                <a:srgbClr val="009BCC"/>
              </a:buClr>
              <a:buFont typeface="Courier New" pitchFamily="49" charset="0"/>
              <a:buChar char="o"/>
            </a:pPr>
            <a:endParaRPr lang="en-US" sz="1560" dirty="0">
              <a:solidFill>
                <a:srgbClr val="000000"/>
              </a:solidFill>
              <a:latin typeface="Calibri" pitchFamily="34" charset="0"/>
              <a:cs typeface="Calibri" pitchFamily="34" charset="0"/>
            </a:endParaRPr>
          </a:p>
          <a:p>
            <a:pPr marL="279232" indent="-279232" algn="ctr" defTabSz="730548" fontAlgn="base">
              <a:spcBef>
                <a:spcPct val="20000"/>
              </a:spcBef>
              <a:spcAft>
                <a:spcPct val="0"/>
              </a:spcAft>
              <a:buClr>
                <a:schemeClr val="tx2"/>
              </a:buClr>
            </a:pPr>
            <a:endParaRPr lang="en-US" sz="1200" dirty="0">
              <a:latin typeface="Calibri" pitchFamily="34" charset="0"/>
              <a:cs typeface="Calibri" pitchFamily="34" charset="0"/>
            </a:endParaRPr>
          </a:p>
          <a:p>
            <a:pPr marL="1020001" lvl="1" indent="-278130" algn="ctr" defTabSz="730548" fontAlgn="base">
              <a:spcBef>
                <a:spcPct val="20000"/>
              </a:spcBef>
              <a:spcAft>
                <a:spcPct val="0"/>
              </a:spcAft>
              <a:buClr>
                <a:schemeClr val="tx2"/>
              </a:buClr>
              <a:buFont typeface="Wingdings" pitchFamily="2" charset="2"/>
              <a:buChar char="Ø"/>
            </a:pPr>
            <a:endParaRPr lang="en-US" sz="1680" dirty="0">
              <a:latin typeface="Calibri" pitchFamily="34" charset="0"/>
              <a:cs typeface="Calibri" pitchFamily="34" charset="0"/>
            </a:endParaRPr>
          </a:p>
          <a:p>
            <a:pPr marL="279232" indent="-279232" algn="ctr" defTabSz="730548" fontAlgn="base">
              <a:spcBef>
                <a:spcPct val="20000"/>
              </a:spcBef>
              <a:spcAft>
                <a:spcPct val="0"/>
              </a:spcAft>
              <a:buClr>
                <a:schemeClr val="tx2"/>
              </a:buClr>
            </a:pPr>
            <a:endParaRPr lang="en-US" sz="1920" dirty="0">
              <a:latin typeface="Calibri" pitchFamily="34" charset="0"/>
              <a:cs typeface="Calibri" pitchFamily="34" charset="0"/>
            </a:endParaRPr>
          </a:p>
          <a:p>
            <a:pPr marL="279232" indent="-279232" algn="ctr"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algn="ctr"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Tree>
    <p:extLst>
      <p:ext uri="{BB962C8B-B14F-4D97-AF65-F5344CB8AC3E}">
        <p14:creationId xmlns:p14="http://schemas.microsoft.com/office/powerpoint/2010/main" val="3034990071"/>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a:latin typeface="Cambria Math" pitchFamily="18" charset="0"/>
                <a:ea typeface="Cambria Math" pitchFamily="18" charset="0"/>
              </a:rPr>
              <a:t>Cont..</a:t>
            </a:r>
            <a:endParaRPr lang="en-US" dirty="0"/>
          </a:p>
        </p:txBody>
      </p:sp>
      <p:sp>
        <p:nvSpPr>
          <p:cNvPr id="3" name="Content Placeholder 2"/>
          <p:cNvSpPr>
            <a:spLocks noGrp="1"/>
          </p:cNvSpPr>
          <p:nvPr>
            <p:ph idx="1"/>
          </p:nvPr>
        </p:nvSpPr>
        <p:spPr/>
        <p:txBody>
          <a:bodyPr>
            <a:normAutofit fontScale="92500" lnSpcReduction="10000"/>
          </a:bodyPr>
          <a:lstStyle/>
          <a:p>
            <a:pPr lvl="1">
              <a:buNone/>
            </a:pPr>
            <a:r>
              <a:rPr lang="en-US" sz="1440" dirty="0"/>
              <a:t>Now edit &lt;&lt;hybris-commerce-suite-5.7.0.5 HOME&gt;&gt;\installer\recipes\b2b_acc_plus\build.gradle </a:t>
            </a:r>
          </a:p>
          <a:p>
            <a:pPr>
              <a:buNone/>
            </a:pPr>
            <a:r>
              <a:rPr lang="en-US" sz="1440" dirty="0"/>
              <a:t>	  (replace yaccelerator by asianpaints) Like below:</a:t>
            </a:r>
          </a:p>
          <a:p>
            <a:pPr>
              <a:buNone/>
            </a:pPr>
            <a:r>
              <a:rPr lang="en-US" sz="1440" dirty="0"/>
              <a:t>	  	</a:t>
            </a:r>
          </a:p>
          <a:p>
            <a:pPr>
              <a:buNone/>
            </a:pPr>
            <a:r>
              <a:rPr lang="en-US" sz="1440" dirty="0"/>
              <a:t>		Extensions</a:t>
            </a:r>
          </a:p>
          <a:p>
            <a:pPr>
              <a:buNone/>
            </a:pPr>
            <a:r>
              <a:rPr lang="en-US" sz="1560" dirty="0">
                <a:latin typeface="Calibri" pitchFamily="34" charset="0"/>
              </a:rPr>
              <a:t>		 {</a:t>
            </a:r>
          </a:p>
          <a:p>
            <a:pPr>
              <a:buNone/>
            </a:pPr>
            <a:r>
              <a:rPr lang="en-US" sz="1560" dirty="0">
                <a:latin typeface="Calibri" pitchFamily="34" charset="0"/>
              </a:rPr>
              <a:t>			 ...</a:t>
            </a:r>
          </a:p>
          <a:p>
            <a:pPr>
              <a:buNone/>
            </a:pPr>
            <a:r>
              <a:rPr lang="en-US" sz="1560" dirty="0">
                <a:latin typeface="Calibri" pitchFamily="34" charset="0"/>
              </a:rPr>
              <a:t>			</a:t>
            </a:r>
            <a:r>
              <a:rPr lang="en-US" sz="1440" dirty="0" err="1"/>
              <a:t>extName</a:t>
            </a:r>
            <a:r>
              <a:rPr lang="en-US" sz="1440" dirty="0"/>
              <a:t> ' asianpaintscockpits'</a:t>
            </a:r>
          </a:p>
          <a:p>
            <a:pPr>
              <a:buNone/>
            </a:pPr>
            <a:r>
              <a:rPr lang="en-US" sz="1440" dirty="0"/>
              <a:t>			</a:t>
            </a:r>
            <a:r>
              <a:rPr lang="en-US" sz="1440" dirty="0" err="1"/>
              <a:t>extName</a:t>
            </a:r>
            <a:r>
              <a:rPr lang="en-US" sz="1440" dirty="0"/>
              <a:t> ' asianpaintsinitialdata'</a:t>
            </a:r>
          </a:p>
          <a:p>
            <a:pPr>
              <a:buNone/>
            </a:pPr>
            <a:r>
              <a:rPr lang="en-US" sz="1440" dirty="0"/>
              <a:t>			</a:t>
            </a:r>
            <a:r>
              <a:rPr lang="en-US" sz="1440" dirty="0" err="1"/>
              <a:t>extName</a:t>
            </a:r>
            <a:r>
              <a:rPr lang="en-US" sz="1440" dirty="0"/>
              <a:t> ' asianpaintsfulfilmentprocess'</a:t>
            </a:r>
          </a:p>
          <a:p>
            <a:pPr>
              <a:buNone/>
            </a:pPr>
            <a:r>
              <a:rPr lang="en-US" sz="1440" dirty="0"/>
              <a:t>			</a:t>
            </a:r>
            <a:r>
              <a:rPr lang="en-US" sz="1440" dirty="0" err="1"/>
              <a:t>extName</a:t>
            </a:r>
            <a:r>
              <a:rPr lang="en-US" sz="1440" dirty="0"/>
              <a:t> ' asianpaintsstorefront'</a:t>
            </a:r>
          </a:p>
          <a:p>
            <a:pPr>
              <a:buNone/>
            </a:pPr>
            <a:r>
              <a:rPr lang="en-US" sz="1440" dirty="0"/>
              <a:t>			</a:t>
            </a:r>
            <a:r>
              <a:rPr lang="en-US" sz="1440" dirty="0" err="1"/>
              <a:t>extName</a:t>
            </a:r>
            <a:r>
              <a:rPr lang="en-US" sz="1440" dirty="0"/>
              <a:t> ' asianpaintscore'</a:t>
            </a:r>
          </a:p>
          <a:p>
            <a:pPr>
              <a:buNone/>
            </a:pPr>
            <a:r>
              <a:rPr lang="en-US" sz="1440" dirty="0"/>
              <a:t>			</a:t>
            </a:r>
            <a:r>
              <a:rPr lang="en-US" sz="1440" dirty="0" err="1"/>
              <a:t>extName</a:t>
            </a:r>
            <a:r>
              <a:rPr lang="en-US" sz="1440" dirty="0"/>
              <a:t> ' asianpaintsfacades'</a:t>
            </a:r>
          </a:p>
          <a:p>
            <a:pPr>
              <a:buNone/>
            </a:pPr>
            <a:r>
              <a:rPr lang="en-US" sz="1440" dirty="0"/>
              <a:t>			</a:t>
            </a:r>
            <a:r>
              <a:rPr lang="en-US" sz="1440" dirty="0" err="1"/>
              <a:t>extName</a:t>
            </a:r>
            <a:r>
              <a:rPr lang="en-US" sz="1440" dirty="0"/>
              <a:t> ' asianpaintstest‘</a:t>
            </a:r>
            <a:r>
              <a:rPr lang="en-US" sz="1560" dirty="0"/>
              <a:t>	</a:t>
            </a:r>
          </a:p>
          <a:p>
            <a:pPr>
              <a:buNone/>
            </a:pPr>
            <a:r>
              <a:rPr lang="en-US" sz="1560" dirty="0"/>
              <a:t>			….</a:t>
            </a:r>
          </a:p>
          <a:p>
            <a:pPr>
              <a:buNone/>
            </a:pPr>
            <a:r>
              <a:rPr lang="en-US" sz="1560" dirty="0">
                <a:latin typeface="Calibri" pitchFamily="34" charset="0"/>
              </a:rPr>
              <a:t>		}</a:t>
            </a: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11</a:t>
            </a:fld>
            <a:endParaRPr lang="en-US" noProof="0" dirty="0"/>
          </a:p>
        </p:txBody>
      </p:sp>
    </p:spTree>
    <p:extLst>
      <p:ext uri="{BB962C8B-B14F-4D97-AF65-F5344CB8AC3E}">
        <p14:creationId xmlns:p14="http://schemas.microsoft.com/office/powerpoint/2010/main" val="26054149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a:latin typeface="Cambria Math" pitchFamily="18" charset="0"/>
                <a:ea typeface="Cambria Math" pitchFamily="18" charset="0"/>
              </a:rPr>
              <a:t>Cont..</a:t>
            </a:r>
            <a:endParaRPr lang="en-US" dirty="0"/>
          </a:p>
        </p:txBody>
      </p:sp>
      <p:sp>
        <p:nvSpPr>
          <p:cNvPr id="3" name="Content Placeholder 2"/>
          <p:cNvSpPr>
            <a:spLocks noGrp="1"/>
          </p:cNvSpPr>
          <p:nvPr>
            <p:ph idx="1"/>
          </p:nvPr>
        </p:nvSpPr>
        <p:spPr/>
        <p:txBody>
          <a:bodyPr/>
          <a:lstStyle/>
          <a:p>
            <a:endParaRPr lang="en-US" sz="1560" dirty="0">
              <a:latin typeface="Calibri" pitchFamily="34" charset="0"/>
            </a:endParaRPr>
          </a:p>
          <a:p>
            <a:pPr>
              <a:buNone/>
            </a:pPr>
            <a:r>
              <a:rPr lang="en-US" sz="1560" dirty="0">
                <a:latin typeface="Calibri" pitchFamily="34" charset="0"/>
              </a:rPr>
              <a:t>	</a:t>
            </a:r>
            <a:r>
              <a:rPr lang="en-US" sz="1560" dirty="0" err="1">
                <a:latin typeface="Arial" pitchFamily="34" charset="0"/>
                <a:cs typeface="Arial" pitchFamily="34" charset="0"/>
              </a:rPr>
              <a:t>pl.project.addons</a:t>
            </a:r>
            <a:endParaRPr lang="en-US" sz="1560" dirty="0">
              <a:latin typeface="Arial" pitchFamily="34" charset="0"/>
              <a:cs typeface="Arial" pitchFamily="34" charset="0"/>
            </a:endParaRPr>
          </a:p>
          <a:p>
            <a:pPr>
              <a:buNone/>
            </a:pPr>
            <a:r>
              <a:rPr lang="en-US" sz="1560" dirty="0">
                <a:latin typeface="Arial" pitchFamily="34" charset="0"/>
                <a:cs typeface="Arial" pitchFamily="34" charset="0"/>
              </a:rPr>
              <a:t>   {</a:t>
            </a:r>
          </a:p>
          <a:p>
            <a:pPr>
              <a:buNone/>
            </a:pPr>
            <a:r>
              <a:rPr lang="en-US" sz="1560" dirty="0">
                <a:latin typeface="Arial" pitchFamily="34" charset="0"/>
                <a:cs typeface="Arial" pitchFamily="34" charset="0"/>
              </a:rPr>
              <a:t>		...</a:t>
            </a:r>
          </a:p>
          <a:p>
            <a:pPr>
              <a:buNone/>
            </a:pPr>
            <a:r>
              <a:rPr lang="en-US" sz="1560" dirty="0">
                <a:latin typeface="Arial" pitchFamily="34" charset="0"/>
                <a:cs typeface="Arial" pitchFamily="34" charset="0"/>
              </a:rPr>
              <a:t>		template “asianpaintsstorefront"</a:t>
            </a:r>
          </a:p>
          <a:p>
            <a:pPr>
              <a:buNone/>
            </a:pPr>
            <a:r>
              <a:rPr lang="en-US" sz="1560" dirty="0">
                <a:latin typeface="Arial" pitchFamily="34" charset="0"/>
                <a:cs typeface="Arial" pitchFamily="34" charset="0"/>
              </a:rPr>
              <a:t>		</a:t>
            </a:r>
            <a:r>
              <a:rPr lang="en-US" sz="1560" dirty="0" err="1">
                <a:latin typeface="Arial" pitchFamily="34" charset="0"/>
                <a:cs typeface="Arial" pitchFamily="34" charset="0"/>
              </a:rPr>
              <a:t>storeFronts</a:t>
            </a:r>
            <a:r>
              <a:rPr lang="en-US" sz="1560" dirty="0">
                <a:latin typeface="Arial" pitchFamily="34" charset="0"/>
                <a:cs typeface="Arial" pitchFamily="34" charset="0"/>
              </a:rPr>
              <a:t> “asianpaintsstorefront"</a:t>
            </a:r>
          </a:p>
          <a:p>
            <a:pPr>
              <a:buNone/>
            </a:pPr>
            <a:r>
              <a:rPr lang="en-US" sz="1560" dirty="0">
                <a:latin typeface="Arial" pitchFamily="34" charset="0"/>
                <a:cs typeface="Arial" pitchFamily="34" charset="0"/>
              </a:rPr>
              <a:t>		...</a:t>
            </a:r>
          </a:p>
          <a:p>
            <a:pPr>
              <a:buNone/>
            </a:pPr>
            <a:r>
              <a:rPr lang="en-US" sz="1560" dirty="0">
                <a:latin typeface="Arial" pitchFamily="34" charset="0"/>
                <a:cs typeface="Arial" pitchFamily="34" charset="0"/>
              </a:rPr>
              <a:t>  }</a:t>
            </a:r>
          </a:p>
          <a:p>
            <a:pPr>
              <a:buNone/>
            </a:pPr>
            <a:endParaRPr lang="en-US" sz="1560" dirty="0">
              <a:latin typeface="Arial" pitchFamily="34" charset="0"/>
              <a:cs typeface="Arial" pitchFamily="34" charset="0"/>
            </a:endParaRPr>
          </a:p>
          <a:p>
            <a:pPr>
              <a:buFont typeface="Wingdings" pitchFamily="2" charset="2"/>
              <a:buChar char="Ø"/>
            </a:pPr>
            <a:r>
              <a:rPr lang="en-US" sz="1560" dirty="0">
                <a:latin typeface="Arial" pitchFamily="34" charset="0"/>
                <a:cs typeface="Arial" pitchFamily="34" charset="0"/>
              </a:rPr>
              <a:t>	 Navigate to the </a:t>
            </a:r>
            <a:r>
              <a:rPr lang="en-US" sz="1560" i="1" dirty="0">
                <a:latin typeface="Arial" pitchFamily="34" charset="0"/>
                <a:cs typeface="Arial" pitchFamily="34" charset="0"/>
              </a:rPr>
              <a:t>{HYBRIS_HOME}</a:t>
            </a:r>
            <a:r>
              <a:rPr lang="en-US" sz="1560" dirty="0">
                <a:latin typeface="Arial" pitchFamily="34" charset="0"/>
                <a:cs typeface="Arial" pitchFamily="34" charset="0"/>
              </a:rPr>
              <a:t>/installer directory </a:t>
            </a:r>
          </a:p>
          <a:p>
            <a:pPr>
              <a:buNone/>
            </a:pPr>
            <a:r>
              <a:rPr lang="en-US" sz="1560" dirty="0">
                <a:latin typeface="Arial" pitchFamily="34" charset="0"/>
                <a:cs typeface="Arial" pitchFamily="34" charset="0"/>
              </a:rPr>
              <a:t>		 And Run install.bat -r b2b_acc_plus</a:t>
            </a:r>
          </a:p>
          <a:p>
            <a:pPr lvl="1">
              <a:buFont typeface="Wingdings" pitchFamily="2" charset="2"/>
              <a:buChar char="Ø"/>
            </a:pPr>
            <a:endParaRPr lang="en-US" sz="1560" dirty="0">
              <a:latin typeface="Calibri" pitchFamily="34" charset="0"/>
            </a:endParaRPr>
          </a:p>
          <a:p>
            <a:pPr lvl="1">
              <a:buFont typeface="Wingdings" pitchFamily="2" charset="2"/>
              <a:buChar char="Ø"/>
            </a:pPr>
            <a:endParaRPr lang="en-US" sz="1560" dirty="0">
              <a:latin typeface="Calibri" pitchFamily="34" charset="0"/>
            </a:endParaRPr>
          </a:p>
          <a:p>
            <a:pPr>
              <a:buNone/>
            </a:pPr>
            <a:endParaRPr lang="en-US" sz="1560" dirty="0">
              <a:latin typeface="Calibri" pitchFamily="34" charset="0"/>
            </a:endParaRPr>
          </a:p>
          <a:p>
            <a:endParaRPr lang="en-US" sz="1560" dirty="0">
              <a:latin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12</a:t>
            </a:fld>
            <a:endParaRPr lang="en-US" noProof="0" dirty="0"/>
          </a:p>
        </p:txBody>
      </p:sp>
    </p:spTree>
    <p:extLst>
      <p:ext uri="{BB962C8B-B14F-4D97-AF65-F5344CB8AC3E}">
        <p14:creationId xmlns:p14="http://schemas.microsoft.com/office/powerpoint/2010/main" val="1193389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552450" indent="-278130" defTabSz="730548" fontAlgn="base">
              <a:spcBef>
                <a:spcPct val="20000"/>
              </a:spcBef>
              <a:spcAft>
                <a:spcPct val="0"/>
              </a:spcAft>
              <a:buClr>
                <a:srgbClr val="009BCC"/>
              </a:buClr>
              <a:buFont typeface="Wingdings" pitchFamily="2" charset="2"/>
              <a:buChar char="Ø"/>
            </a:pPr>
            <a:r>
              <a:rPr lang="en-US" sz="1680" dirty="0">
                <a:solidFill>
                  <a:srgbClr val="000000"/>
                </a:solidFill>
                <a:cs typeface="Calibri" pitchFamily="34" charset="0"/>
              </a:rPr>
              <a:t>After this step you should have 7 custom extensions in custom folder, that have been adopted to your project's namespace.</a:t>
            </a:r>
          </a:p>
          <a:p>
            <a:pPr marL="552450" indent="-278130" defTabSz="730548" fontAlgn="base">
              <a:spcBef>
                <a:spcPct val="20000"/>
              </a:spcBef>
              <a:spcAft>
                <a:spcPct val="0"/>
              </a:spcAft>
              <a:buClr>
                <a:srgbClr val="009BCC"/>
              </a:buClr>
              <a:buFont typeface="Wingdings" pitchFamily="2" charset="2"/>
              <a:buChar char="Ø"/>
            </a:pPr>
            <a:endParaRPr lang="en-US" sz="960" dirty="0">
              <a:solidFill>
                <a:srgbClr val="000000"/>
              </a:solidFill>
              <a:cs typeface="Calibri" pitchFamily="34" charset="0"/>
            </a:endParaRP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/asianpaintscockpits </a:t>
            </a: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/asianpaintscore </a:t>
            </a: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/asianpaintsfacades</a:t>
            </a: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/asianpaintsfulfilmentprocess </a:t>
            </a: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/asianpaintsinitialdata</a:t>
            </a:r>
          </a:p>
          <a:p>
            <a:pPr marL="826770" indent="-278130" defTabSz="730548" fontAlgn="base">
              <a:spcBef>
                <a:spcPct val="20000"/>
              </a:spcBef>
              <a:spcAft>
                <a:spcPct val="0"/>
              </a:spcAft>
              <a:buClr>
                <a:srgbClr val="009BCC"/>
              </a:buClr>
              <a:buFont typeface="Wingdings" pitchFamily="2" charset="2"/>
              <a:buChar char="ü"/>
            </a:pPr>
            <a:r>
              <a:rPr lang="en-US" sz="1440" dirty="0">
                <a:solidFill>
                  <a:srgbClr val="000000"/>
                </a:solidFill>
                <a:cs typeface="Calibri" pitchFamily="34" charset="0"/>
              </a:rPr>
              <a:t>/custom/asianpaints /asianpaintsstorefront</a:t>
            </a:r>
          </a:p>
          <a:p>
            <a:pPr marL="826770" indent="-278130" defTabSz="730548" fontAlgn="base">
              <a:spcBef>
                <a:spcPct val="20000"/>
              </a:spcBef>
              <a:spcAft>
                <a:spcPct val="0"/>
              </a:spcAft>
              <a:buClr>
                <a:srgbClr val="009BCC"/>
              </a:buClr>
            </a:pPr>
            <a:endParaRPr lang="en-US" sz="1560" dirty="0">
              <a:solidFill>
                <a:srgbClr val="000000"/>
              </a:solidFill>
              <a:cs typeface="Calibri" pitchFamily="34" charset="0"/>
            </a:endParaRPr>
          </a:p>
          <a:p>
            <a:pPr marL="552450" lvl="1" indent="-278130" defTabSz="730548" fontAlgn="base">
              <a:spcBef>
                <a:spcPct val="20000"/>
              </a:spcBef>
              <a:spcAft>
                <a:spcPct val="0"/>
              </a:spcAft>
              <a:buClr>
                <a:schemeClr val="tx2"/>
              </a:buClr>
              <a:buFont typeface="Wingdings" pitchFamily="2" charset="2"/>
              <a:buChar char="Ø"/>
            </a:pPr>
            <a:r>
              <a:rPr lang="en-US" sz="1680" dirty="0">
                <a:solidFill>
                  <a:srgbClr val="000000"/>
                </a:solidFill>
                <a:cs typeface="Calibri" pitchFamily="34" charset="0"/>
              </a:rPr>
              <a:t>Initialize system using the below step </a:t>
            </a:r>
          </a:p>
          <a:p>
            <a:pPr lvl="0"/>
            <a:r>
              <a:rPr lang="en-US" sz="1320" dirty="0"/>
              <a:t>	</a:t>
            </a:r>
          </a:p>
          <a:p>
            <a:pPr lvl="0"/>
            <a:r>
              <a:rPr lang="en-US" sz="1320" dirty="0"/>
              <a:t>	Navigate to the {HYBRIS_HOME}/installer directory and  Run install.bat -r b2b_acc_plus initialize</a:t>
            </a:r>
            <a:endParaRPr lang="en-US" sz="3360" dirty="0"/>
          </a:p>
          <a:p>
            <a:pPr marL="552450" lvl="1" indent="-278130" defTabSz="730548" fontAlgn="base">
              <a:spcBef>
                <a:spcPct val="20000"/>
              </a:spcBef>
              <a:spcAft>
                <a:spcPct val="0"/>
              </a:spcAft>
              <a:buClr>
                <a:schemeClr val="tx2"/>
              </a:buClr>
              <a:buFont typeface="Wingdings" pitchFamily="2" charset="2"/>
              <a:buChar char="Ø"/>
            </a:pPr>
            <a:endParaRPr lang="en-US" sz="1560" dirty="0"/>
          </a:p>
          <a:p>
            <a:pPr marL="548640" lvl="2" indent="-278130" defTabSz="730548" fontAlgn="base">
              <a:spcBef>
                <a:spcPct val="20000"/>
              </a:spcBef>
              <a:spcAft>
                <a:spcPct val="0"/>
              </a:spcAft>
              <a:buClr>
                <a:srgbClr val="009BCC"/>
              </a:buClr>
              <a:buFont typeface="Wingdings" pitchFamily="2" charset="2"/>
              <a:buChar char="ü"/>
            </a:pPr>
            <a:endParaRPr lang="en-US" sz="1560" dirty="0"/>
          </a:p>
          <a:p>
            <a:pPr marL="1487552" lvl="2" indent="-278130" defTabSz="730548" fontAlgn="base">
              <a:spcBef>
                <a:spcPct val="20000"/>
              </a:spcBef>
              <a:spcAft>
                <a:spcPct val="0"/>
              </a:spcAft>
              <a:buClr>
                <a:srgbClr val="009BCC"/>
              </a:buClr>
              <a:buFont typeface="Courier New" pitchFamily="49" charset="0"/>
              <a:buChar char="o"/>
            </a:pPr>
            <a:endParaRPr lang="en-US" sz="1560" dirty="0">
              <a:solidFill>
                <a:srgbClr val="000000"/>
              </a:solidFill>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200" dirty="0">
              <a:latin typeface="Calibri" pitchFamily="34" charset="0"/>
              <a:cs typeface="Calibri" pitchFamily="34" charset="0"/>
            </a:endParaRPr>
          </a:p>
          <a:p>
            <a:pPr marL="1020001" lvl="1" indent="-278130" defTabSz="730548" fontAlgn="base">
              <a:spcBef>
                <a:spcPct val="20000"/>
              </a:spcBef>
              <a:spcAft>
                <a:spcPct val="0"/>
              </a:spcAft>
              <a:buClr>
                <a:schemeClr val="tx2"/>
              </a:buClr>
              <a:buFont typeface="Wingdings" pitchFamily="2" charset="2"/>
              <a:buChar char="Ø"/>
            </a:pPr>
            <a:endParaRPr lang="en-US" sz="1680" dirty="0">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920" dirty="0">
              <a:latin typeface="Calibri" pitchFamily="34" charset="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13</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6354201"/>
      </p:ext>
    </p:extLst>
  </p:cSld>
  <p:clrMapOvr>
    <a:masterClrMapping/>
  </p:clrMapOvr>
  <p:transition spd="med">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a:latin typeface="Cambria Math" pitchFamily="18" charset="0"/>
                <a:ea typeface="Cambria Math" pitchFamily="18" charset="0"/>
              </a:rPr>
              <a:t>		</a:t>
            </a:r>
            <a:br>
              <a:rPr lang="sv-SE" dirty="0">
                <a:latin typeface="Cambria Math" pitchFamily="18" charset="0"/>
                <a:ea typeface="Cambria Math" pitchFamily="18" charset="0"/>
              </a:rPr>
            </a:br>
            <a:r>
              <a:rPr lang="sv-SE" dirty="0" smtClean="0">
                <a:latin typeface="Cambria Math" pitchFamily="18" charset="0"/>
                <a:ea typeface="Cambria Math" pitchFamily="18" charset="0"/>
              </a:rPr>
              <a:t>Cont</a:t>
            </a:r>
            <a:r>
              <a:rPr lang="sv-SE" dirty="0">
                <a:latin typeface="Cambria Math" pitchFamily="18" charset="0"/>
                <a:ea typeface="Cambria Math" pitchFamily="18" charset="0"/>
              </a:rPr>
              <a:t>..</a:t>
            </a:r>
            <a:endParaRPr lang="en-US" dirty="0"/>
          </a:p>
        </p:txBody>
      </p:sp>
      <p:sp>
        <p:nvSpPr>
          <p:cNvPr id="3" name="Content Placeholder 2"/>
          <p:cNvSpPr>
            <a:spLocks noGrp="1"/>
          </p:cNvSpPr>
          <p:nvPr>
            <p:ph idx="1"/>
          </p:nvPr>
        </p:nvSpPr>
        <p:spPr/>
        <p:txBody>
          <a:bodyPr/>
          <a:lstStyle/>
          <a:p>
            <a:pPr marL="552450" lvl="1" indent="-278130">
              <a:buClr>
                <a:schemeClr val="tx2"/>
              </a:buClr>
              <a:buFont typeface="Wingdings" pitchFamily="2" charset="2"/>
              <a:buChar char="Ø"/>
            </a:pPr>
            <a:r>
              <a:rPr lang="en-US" sz="1440" dirty="0">
                <a:latin typeface="Arial" pitchFamily="34" charset="0"/>
                <a:cs typeface="Arial" pitchFamily="34" charset="0"/>
              </a:rPr>
              <a:t>Now Start Hybris Server platform</a:t>
            </a:r>
            <a:r>
              <a:rPr lang="en-US" sz="1440" b="1" dirty="0">
                <a:latin typeface="Arial" pitchFamily="34" charset="0"/>
                <a:cs typeface="Arial" pitchFamily="34" charset="0"/>
              </a:rPr>
              <a:t>: hybrisserver.bat</a:t>
            </a:r>
            <a:endParaRPr lang="en-US" sz="1440" dirty="0">
              <a:latin typeface="Arial" pitchFamily="34" charset="0"/>
              <a:cs typeface="Arial" pitchFamily="34" charset="0"/>
            </a:endParaRPr>
          </a:p>
          <a:p>
            <a:pPr lvl="1">
              <a:buNone/>
            </a:pPr>
            <a:endParaRPr lang="en-US" sz="1440" b="1" dirty="0">
              <a:latin typeface="Arial" pitchFamily="34" charset="0"/>
              <a:cs typeface="Arial" pitchFamily="34" charset="0"/>
            </a:endParaRPr>
          </a:p>
          <a:p>
            <a:pPr lvl="1">
              <a:buNone/>
            </a:pPr>
            <a:r>
              <a:rPr lang="en-US" sz="1440" b="1" dirty="0">
                <a:latin typeface="Arial" pitchFamily="34" charset="0"/>
                <a:cs typeface="Arial" pitchFamily="34" charset="0"/>
              </a:rPr>
              <a:t>	</a:t>
            </a:r>
            <a:r>
              <a:rPr lang="en-US" sz="1440" dirty="0">
                <a:latin typeface="Arial" pitchFamily="34" charset="0"/>
                <a:cs typeface="Arial" pitchFamily="34" charset="0"/>
              </a:rPr>
              <a:t>Check the default electronics store by: </a:t>
            </a:r>
            <a:r>
              <a:rPr lang="en-US" sz="1440" u="sng" dirty="0">
                <a:latin typeface="Arial" pitchFamily="34" charset="0"/>
                <a:cs typeface="Arial" pitchFamily="34" charset="0"/>
              </a:rPr>
              <a:t>https://localhost:9002/asianpaintsstorefront/?site=powertools</a:t>
            </a:r>
          </a:p>
          <a:p>
            <a:pPr lvl="1">
              <a:buNone/>
            </a:pPr>
            <a:endParaRPr lang="en-US" sz="1680" dirty="0">
              <a:solidFill>
                <a:srgbClr val="000000"/>
              </a:solidFill>
              <a:latin typeface="Arial" pitchFamily="34" charset="0"/>
              <a:cs typeface="Arial" pitchFamily="34" charset="0"/>
            </a:endParaRPr>
          </a:p>
          <a:p>
            <a:pPr marL="548640" lvl="2" indent="-278130">
              <a:buClr>
                <a:srgbClr val="009BCC"/>
              </a:buClr>
              <a:buFont typeface="Wingdings" pitchFamily="2" charset="2"/>
              <a:buChar char="ü"/>
            </a:pPr>
            <a:r>
              <a:rPr lang="en-US" sz="1440" dirty="0">
                <a:latin typeface="Arial" pitchFamily="34" charset="0"/>
                <a:cs typeface="Arial" pitchFamily="34" charset="0"/>
              </a:rPr>
              <a:t>Setup new eclipse workspace and import bin and config folder into it.</a:t>
            </a:r>
          </a:p>
          <a:p>
            <a:pPr marL="548640" lvl="2" indent="-278130">
              <a:buClr>
                <a:srgbClr val="009BCC"/>
              </a:buClr>
              <a:buNone/>
            </a:pPr>
            <a:endParaRPr lang="en-US" sz="1440" dirty="0">
              <a:latin typeface="Arial" pitchFamily="34" charset="0"/>
              <a:cs typeface="Arial" pitchFamily="34" charset="0"/>
            </a:endParaRPr>
          </a:p>
          <a:p>
            <a:pPr marL="548640" lvl="2" indent="-278130">
              <a:buClr>
                <a:srgbClr val="009BCC"/>
              </a:buClr>
              <a:buFont typeface="Wingdings" pitchFamily="2" charset="2"/>
              <a:buChar char="ü"/>
            </a:pPr>
            <a:r>
              <a:rPr lang="en-US" sz="1440" dirty="0">
                <a:latin typeface="Arial" pitchFamily="34" charset="0"/>
                <a:cs typeface="Arial" pitchFamily="34" charset="0"/>
              </a:rPr>
              <a:t>We can define a </a:t>
            </a:r>
            <a:r>
              <a:rPr lang="en-US" sz="1440" b="1" dirty="0">
                <a:latin typeface="Arial" pitchFamily="34" charset="0"/>
                <a:cs typeface="Arial" pitchFamily="34" charset="0"/>
              </a:rPr>
              <a:t>custom</a:t>
            </a:r>
            <a:r>
              <a:rPr lang="en-US" sz="1440" dirty="0">
                <a:latin typeface="Arial" pitchFamily="34" charset="0"/>
                <a:cs typeface="Arial" pitchFamily="34" charset="0"/>
              </a:rPr>
              <a:t> webroot for the store:</a:t>
            </a:r>
          </a:p>
          <a:p>
            <a:pPr marL="1028700" lvl="2" indent="-278130">
              <a:buClr>
                <a:srgbClr val="009BCC"/>
              </a:buClr>
            </a:pPr>
            <a:r>
              <a:rPr lang="en-US" sz="1440" dirty="0">
                <a:latin typeface="Arial" pitchFamily="34" charset="0"/>
                <a:cs typeface="Arial" pitchFamily="34" charset="0"/>
              </a:rPr>
              <a:t>Modify this in/asianpaintsstorefront/</a:t>
            </a:r>
            <a:r>
              <a:rPr lang="en-US" sz="1440" b="1" dirty="0">
                <a:latin typeface="Arial" pitchFamily="34" charset="0"/>
                <a:cs typeface="Arial" pitchFamily="34" charset="0"/>
              </a:rPr>
              <a:t>extensioninfo.xml</a:t>
            </a:r>
            <a:r>
              <a:rPr lang="en-US" sz="1440" dirty="0">
                <a:latin typeface="Arial" pitchFamily="34" charset="0"/>
                <a:cs typeface="Arial" pitchFamily="34" charset="0"/>
              </a:rPr>
              <a:t>.</a:t>
            </a:r>
          </a:p>
          <a:p>
            <a:pPr marL="1028700" lvl="2" indent="-278130">
              <a:buClr>
                <a:srgbClr val="009BCC"/>
              </a:buClr>
            </a:pPr>
            <a:endParaRPr lang="en-US" sz="1440" dirty="0">
              <a:latin typeface="Arial" pitchFamily="34" charset="0"/>
              <a:cs typeface="Arial" pitchFamily="34" charset="0"/>
            </a:endParaRPr>
          </a:p>
          <a:p>
            <a:pPr marL="1496251" lvl="3" indent="-278130">
              <a:buClr>
                <a:srgbClr val="009BCC"/>
              </a:buClr>
            </a:pPr>
            <a:r>
              <a:rPr lang="en-US" sz="1440" dirty="0">
                <a:latin typeface="Arial" pitchFamily="34" charset="0"/>
                <a:cs typeface="Arial" pitchFamily="34" charset="0"/>
              </a:rPr>
              <a:t>&lt;webmodule jspcompile="false" </a:t>
            </a:r>
            <a:r>
              <a:rPr lang="en-US" sz="1440" b="1" dirty="0">
                <a:latin typeface="Arial" pitchFamily="34" charset="0"/>
                <a:cs typeface="Arial" pitchFamily="34" charset="0"/>
              </a:rPr>
              <a:t>webroot="/asianpaintsstorefront"</a:t>
            </a:r>
            <a:r>
              <a:rPr lang="en-US" sz="1440" dirty="0">
                <a:latin typeface="Arial" pitchFamily="34" charset="0"/>
                <a:cs typeface="Arial" pitchFamily="34" charset="0"/>
              </a:rPr>
              <a:t>/&gt;</a:t>
            </a:r>
            <a:endParaRPr lang="en-US" sz="1440" dirty="0">
              <a:latin typeface="Arial" pitchFamily="34" charset="0"/>
              <a:cs typeface="Arial"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14</a:t>
            </a:fld>
            <a:endParaRPr lang="en-US" noProof="0" dirty="0"/>
          </a:p>
        </p:txBody>
      </p:sp>
    </p:spTree>
    <p:extLst>
      <p:ext uri="{BB962C8B-B14F-4D97-AF65-F5344CB8AC3E}">
        <p14:creationId xmlns:p14="http://schemas.microsoft.com/office/powerpoint/2010/main" val="3815588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0"/>
            <a:ext cx="10972800" cy="1188000"/>
          </a:xfrm>
        </p:spPr>
        <p:txBody>
          <a:bodyPr>
            <a:normAutofit fontScale="90000"/>
          </a:bodyPr>
          <a:lstStyle/>
          <a:p>
            <a:pPr lvl="0" algn="l"/>
            <a:r>
              <a:rPr lang="sv-SE" dirty="0" smtClean="0">
                <a:latin typeface="+mn-lt"/>
                <a:ea typeface="Cambria Math" pitchFamily="18" charset="0"/>
              </a:rPr>
              <a:t>		</a:t>
            </a:r>
            <a:br>
              <a:rPr lang="sv-SE" dirty="0" smtClean="0">
                <a:latin typeface="+mn-lt"/>
                <a:ea typeface="Cambria Math" pitchFamily="18" charset="0"/>
              </a:rPr>
            </a:br>
            <a:r>
              <a:rPr lang="sv-SE" dirty="0" smtClean="0">
                <a:latin typeface="Cambria Math" pitchFamily="18" charset="0"/>
                <a:ea typeface="Cambria Math" pitchFamily="18" charset="0"/>
              </a:rPr>
              <a:t>Cont..</a:t>
            </a:r>
            <a:endParaRPr lang="sv-SE" dirty="0">
              <a:latin typeface="+mn-lt"/>
              <a:ea typeface="Cambria Math" pitchFamily="18" charset="0"/>
            </a:endParaRPr>
          </a:p>
        </p:txBody>
      </p:sp>
      <p:sp>
        <p:nvSpPr>
          <p:cNvPr id="7" name="Content Placeholder 2"/>
          <p:cNvSpPr txBox="1">
            <a:spLocks/>
          </p:cNvSpPr>
          <p:nvPr/>
        </p:nvSpPr>
        <p:spPr>
          <a:xfrm>
            <a:off x="825014" y="1371586"/>
            <a:ext cx="10369152"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52450" indent="-278130" defTabSz="730548" fontAlgn="base">
              <a:spcBef>
                <a:spcPct val="20000"/>
              </a:spcBef>
              <a:spcAft>
                <a:spcPct val="0"/>
              </a:spcAft>
              <a:buClr>
                <a:srgbClr val="009BCC"/>
              </a:buClr>
              <a:buFont typeface="Wingdings" pitchFamily="2" charset="2"/>
              <a:buChar char="Ø"/>
            </a:pPr>
            <a:r>
              <a:rPr lang="en-US" sz="1440" dirty="0">
                <a:solidFill>
                  <a:srgbClr val="000000"/>
                </a:solidFill>
                <a:cs typeface="Calibri" pitchFamily="34" charset="0"/>
              </a:rPr>
              <a:t>I</a:t>
            </a:r>
            <a:r>
              <a:rPr lang="en-IN" sz="1440" dirty="0">
                <a:solidFill>
                  <a:srgbClr val="000000"/>
                </a:solidFill>
                <a:cs typeface="Calibri" pitchFamily="34" charset="0"/>
              </a:rPr>
              <a:t>n addition, we have to adjust </a:t>
            </a:r>
            <a:r>
              <a:rPr lang="en-IN" sz="1440" b="1" dirty="0">
                <a:solidFill>
                  <a:srgbClr val="000000"/>
                </a:solidFill>
                <a:cs typeface="Calibri" pitchFamily="34" charset="0"/>
              </a:rPr>
              <a:t>local.properties</a:t>
            </a:r>
            <a:r>
              <a:rPr lang="en-IN" sz="1440" dirty="0">
                <a:solidFill>
                  <a:srgbClr val="000000"/>
                </a:solidFill>
                <a:cs typeface="Calibri" pitchFamily="34" charset="0"/>
              </a:rPr>
              <a:t> to </a:t>
            </a:r>
            <a:r>
              <a:rPr lang="en-IN" sz="1440" b="1" dirty="0">
                <a:solidFill>
                  <a:srgbClr val="000000"/>
                </a:solidFill>
                <a:cs typeface="Calibri" pitchFamily="34" charset="0"/>
              </a:rPr>
              <a:t>override</a:t>
            </a:r>
            <a:r>
              <a:rPr lang="en-IN" sz="1440" dirty="0">
                <a:solidFill>
                  <a:srgbClr val="000000"/>
                </a:solidFill>
                <a:cs typeface="Calibri" pitchFamily="34" charset="0"/>
              </a:rPr>
              <a:t> properties defined in </a:t>
            </a:r>
            <a:r>
              <a:rPr lang="en-IN" sz="1440" b="1" dirty="0">
                <a:solidFill>
                  <a:srgbClr val="000000"/>
                </a:solidFill>
                <a:cs typeface="Calibri" pitchFamily="34" charset="0"/>
              </a:rPr>
              <a:t>asianpaintsstorefront.</a:t>
            </a:r>
            <a:endParaRPr lang="en-US" sz="1440" dirty="0">
              <a:cs typeface="Calibri" pitchFamily="34" charset="0"/>
            </a:endParaRPr>
          </a:p>
          <a:p>
            <a:pPr marL="279232" indent="-279232" defTabSz="730548" fontAlgn="base">
              <a:spcBef>
                <a:spcPct val="20000"/>
              </a:spcBef>
              <a:spcAft>
                <a:spcPct val="0"/>
              </a:spcAft>
              <a:buClr>
                <a:schemeClr val="tx2"/>
              </a:buClr>
            </a:pPr>
            <a:endParaRPr lang="en-US" sz="1920" dirty="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b="1"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cs typeface="Calibri" pitchFamily="34" charset="0"/>
            </a:endParaRPr>
          </a:p>
        </p:txBody>
      </p:sp>
      <p:graphicFrame>
        <p:nvGraphicFramePr>
          <p:cNvPr id="4" name="Table 3"/>
          <p:cNvGraphicFramePr>
            <a:graphicFrameLocks noGrp="1"/>
          </p:cNvGraphicFramePr>
          <p:nvPr/>
        </p:nvGraphicFramePr>
        <p:xfrm>
          <a:off x="2152623" y="1885939"/>
          <a:ext cx="8143931" cy="1252378"/>
        </p:xfrm>
        <a:graphic>
          <a:graphicData uri="http://schemas.openxmlformats.org/drawingml/2006/table">
            <a:tbl>
              <a:tblPr/>
              <a:tblGrid>
                <a:gridCol w="8143931"/>
              </a:tblGrid>
              <a:tr h="242880">
                <a:tc>
                  <a:txBody>
                    <a:bodyPr/>
                    <a:lstStyle/>
                    <a:p>
                      <a:pPr algn="just">
                        <a:lnSpc>
                          <a:spcPct val="115000"/>
                        </a:lnSpc>
                        <a:spcAft>
                          <a:spcPts val="0"/>
                        </a:spcAft>
                      </a:pPr>
                      <a:r>
                        <a:rPr lang="en-US" sz="1300" b="1" dirty="0">
                          <a:solidFill>
                            <a:schemeClr val="bg1"/>
                          </a:solidFill>
                          <a:latin typeface="Arial" pitchFamily="34" charset="0"/>
                          <a:ea typeface="Calibri"/>
                          <a:cs typeface="Arial" pitchFamily="34" charset="0"/>
                        </a:rPr>
                        <a:t>/config/</a:t>
                      </a:r>
                      <a:r>
                        <a:rPr lang="en-US" sz="1300" b="1" dirty="0" err="1">
                          <a:solidFill>
                            <a:schemeClr val="bg1"/>
                          </a:solidFill>
                          <a:latin typeface="Arial" pitchFamily="34" charset="0"/>
                          <a:ea typeface="Calibri"/>
                          <a:cs typeface="Arial" pitchFamily="34" charset="0"/>
                        </a:rPr>
                        <a:t>local.properties</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1009498">
                <a:tc>
                  <a:txBody>
                    <a:bodyPr/>
                    <a:lstStyle/>
                    <a:p>
                      <a:pPr>
                        <a:lnSpc>
                          <a:spcPct val="115000"/>
                        </a:lnSpc>
                        <a:spcAft>
                          <a:spcPts val="0"/>
                        </a:spcAft>
                      </a:pPr>
                      <a:r>
                        <a:rPr lang="en-US" sz="1400" b="0" dirty="0" smtClean="0">
                          <a:solidFill>
                            <a:srgbClr val="000000"/>
                          </a:solidFill>
                          <a:latin typeface="Arial" pitchFamily="34" charset="0"/>
                          <a:ea typeface="Times New Roman"/>
                          <a:cs typeface="Arial" pitchFamily="34" charset="0"/>
                        </a:rPr>
                        <a:t>asianpaints storefront.webroot</a:t>
                      </a:r>
                      <a:r>
                        <a:rPr lang="en-US" sz="1400" b="0" dirty="0">
                          <a:solidFill>
                            <a:srgbClr val="000000"/>
                          </a:solidFill>
                          <a:latin typeface="Arial" pitchFamily="34" charset="0"/>
                          <a:ea typeface="Times New Roman"/>
                          <a:cs typeface="Arial" pitchFamily="34" charset="0"/>
                        </a:rPr>
                        <a:t>=/store</a:t>
                      </a:r>
                      <a:br>
                        <a:rPr lang="en-US" sz="1400" b="0" dirty="0">
                          <a:solidFill>
                            <a:srgbClr val="000000"/>
                          </a:solidFill>
                          <a:latin typeface="Arial" pitchFamily="34" charset="0"/>
                          <a:ea typeface="Times New Roman"/>
                          <a:cs typeface="Arial" pitchFamily="34" charset="0"/>
                        </a:rPr>
                      </a:br>
                      <a:r>
                        <a:rPr lang="en-US" sz="1400" b="0" dirty="0">
                          <a:solidFill>
                            <a:srgbClr val="000000"/>
                          </a:solidFill>
                          <a:latin typeface="Arial" pitchFamily="34" charset="0"/>
                          <a:ea typeface="Times New Roman"/>
                          <a:cs typeface="Arial" pitchFamily="34" charset="0"/>
                        </a:rPr>
                        <a:t>storefrontContextRoot=/store</a:t>
                      </a:r>
                      <a:br>
                        <a:rPr lang="en-US" sz="1400" b="0" dirty="0">
                          <a:solidFill>
                            <a:srgbClr val="000000"/>
                          </a:solidFill>
                          <a:latin typeface="Arial" pitchFamily="34" charset="0"/>
                          <a:ea typeface="Times New Roman"/>
                          <a:cs typeface="Arial" pitchFamily="34" charset="0"/>
                        </a:rPr>
                      </a:br>
                      <a:r>
                        <a:rPr lang="en-US" sz="1400" b="0" dirty="0" smtClean="0">
                          <a:solidFill>
                            <a:srgbClr val="000000"/>
                          </a:solidFill>
                          <a:latin typeface="Arial" pitchFamily="34" charset="0"/>
                          <a:ea typeface="Times New Roman"/>
                          <a:cs typeface="Arial" pitchFamily="34" charset="0"/>
                        </a:rPr>
                        <a:t>website.asianpaints .</a:t>
                      </a:r>
                      <a:r>
                        <a:rPr lang="en-US" sz="1400" b="0" dirty="0">
                          <a:solidFill>
                            <a:srgbClr val="000000"/>
                          </a:solidFill>
                          <a:latin typeface="Arial" pitchFamily="34" charset="0"/>
                          <a:ea typeface="Times New Roman"/>
                          <a:cs typeface="Arial" pitchFamily="34" charset="0"/>
                        </a:rPr>
                        <a:t>http=http</a:t>
                      </a:r>
                      <a:r>
                        <a:rPr lang="en-US" sz="1400" b="0" dirty="0" smtClean="0">
                          <a:solidFill>
                            <a:srgbClr val="000000"/>
                          </a:solidFill>
                          <a:latin typeface="Arial" pitchFamily="34" charset="0"/>
                          <a:ea typeface="Times New Roman"/>
                          <a:cs typeface="Arial" pitchFamily="34" charset="0"/>
                        </a:rPr>
                        <a:t>://asianpaints .local:9001/asianpaintsstorefront</a:t>
                      </a:r>
                      <a:r>
                        <a:rPr lang="en-US" sz="1400" b="0" dirty="0">
                          <a:solidFill>
                            <a:srgbClr val="000000"/>
                          </a:solidFill>
                          <a:latin typeface="Arial" pitchFamily="34" charset="0"/>
                          <a:ea typeface="Times New Roman"/>
                          <a:cs typeface="Arial" pitchFamily="34" charset="0"/>
                        </a:rPr>
                        <a:t/>
                      </a:r>
                      <a:br>
                        <a:rPr lang="en-US" sz="1400" b="0" dirty="0">
                          <a:solidFill>
                            <a:srgbClr val="000000"/>
                          </a:solidFill>
                          <a:latin typeface="Arial" pitchFamily="34" charset="0"/>
                          <a:ea typeface="Times New Roman"/>
                          <a:cs typeface="Arial" pitchFamily="34" charset="0"/>
                        </a:rPr>
                      </a:br>
                      <a:r>
                        <a:rPr lang="en-US" sz="1400" b="0" dirty="0" smtClean="0">
                          <a:solidFill>
                            <a:srgbClr val="000000"/>
                          </a:solidFill>
                          <a:latin typeface="Arial" pitchFamily="34" charset="0"/>
                          <a:ea typeface="Times New Roman"/>
                          <a:cs typeface="Arial" pitchFamily="34" charset="0"/>
                        </a:rPr>
                        <a:t>website.asianpaints .</a:t>
                      </a:r>
                      <a:r>
                        <a:rPr lang="en-US" sz="1400" b="0" dirty="0">
                          <a:solidFill>
                            <a:srgbClr val="000000"/>
                          </a:solidFill>
                          <a:latin typeface="Arial" pitchFamily="34" charset="0"/>
                          <a:ea typeface="Times New Roman"/>
                          <a:cs typeface="Arial" pitchFamily="34" charset="0"/>
                        </a:rPr>
                        <a:t>https=https</a:t>
                      </a:r>
                      <a:r>
                        <a:rPr lang="en-US" sz="1400" b="0" dirty="0" smtClean="0">
                          <a:solidFill>
                            <a:srgbClr val="000000"/>
                          </a:solidFill>
                          <a:latin typeface="Arial" pitchFamily="34" charset="0"/>
                          <a:ea typeface="Times New Roman"/>
                          <a:cs typeface="Arial" pitchFamily="34" charset="0"/>
                        </a:rPr>
                        <a:t>://asianpaints . local:9002/asianpaintsstorefront</a:t>
                      </a:r>
                      <a:endParaRPr lang="en-IN" sz="1400" b="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Content Placeholder 2"/>
          <p:cNvSpPr txBox="1">
            <a:spLocks/>
          </p:cNvSpPr>
          <p:nvPr/>
        </p:nvSpPr>
        <p:spPr>
          <a:xfrm>
            <a:off x="1123915" y="3514726"/>
            <a:ext cx="9940524" cy="685805"/>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8130" indent="-278130" defTabSz="730548" fontAlgn="base">
              <a:spcBef>
                <a:spcPct val="20000"/>
              </a:spcBef>
              <a:spcAft>
                <a:spcPct val="0"/>
              </a:spcAft>
              <a:buClr>
                <a:srgbClr val="009BCC"/>
              </a:buClr>
              <a:buFont typeface="Wingdings" pitchFamily="2" charset="2"/>
              <a:buChar char="ü"/>
            </a:pPr>
            <a:r>
              <a:rPr lang="en-IN" sz="1440" dirty="0">
                <a:solidFill>
                  <a:srgbClr val="000000"/>
                </a:solidFill>
                <a:cs typeface="Calibri" pitchFamily="34" charset="0"/>
              </a:rPr>
              <a:t>Now </a:t>
            </a:r>
            <a:r>
              <a:rPr lang="en-IN" sz="1440" b="1" dirty="0">
                <a:solidFill>
                  <a:srgbClr val="000000"/>
                </a:solidFill>
                <a:cs typeface="Calibri" pitchFamily="34" charset="0"/>
              </a:rPr>
              <a:t>rebuild</a:t>
            </a:r>
            <a:r>
              <a:rPr lang="en-IN" sz="1440" dirty="0">
                <a:solidFill>
                  <a:srgbClr val="000000"/>
                </a:solidFill>
                <a:cs typeface="Calibri" pitchFamily="34" charset="0"/>
              </a:rPr>
              <a:t> the code base (ant clean all) and restart the hybris server.</a:t>
            </a:r>
          </a:p>
          <a:p>
            <a:pPr marL="278130" indent="-278130" defTabSz="730548" fontAlgn="base">
              <a:spcBef>
                <a:spcPct val="20000"/>
              </a:spcBef>
              <a:spcAft>
                <a:spcPct val="0"/>
              </a:spcAft>
              <a:buClr>
                <a:srgbClr val="009BCC"/>
              </a:buClr>
              <a:buFont typeface="Wingdings" pitchFamily="2" charset="2"/>
              <a:buChar char="ü"/>
            </a:pPr>
            <a:r>
              <a:rPr lang="en-US" sz="1440" dirty="0"/>
              <a:t>Navigate to  </a:t>
            </a:r>
            <a:r>
              <a:rPr lang="en-US" sz="1440" u="sng" dirty="0">
                <a:hlinkClick r:id="rId2"/>
              </a:rPr>
              <a:t>http://localhost:9001</a:t>
            </a:r>
            <a:r>
              <a:rPr lang="en-US" sz="1440" dirty="0"/>
              <a:t> then Platform</a:t>
            </a:r>
            <a:endParaRPr lang="en-IN" sz="1440" dirty="0">
              <a:solidFill>
                <a:srgbClr val="000000"/>
              </a:solidFill>
              <a:cs typeface="Calibri" pitchFamily="34" charset="0"/>
            </a:endParaRPr>
          </a:p>
          <a:p>
            <a:pPr marL="278130" indent="-278130" defTabSz="730548" fontAlgn="base">
              <a:spcBef>
                <a:spcPct val="20000"/>
              </a:spcBef>
              <a:spcAft>
                <a:spcPct val="0"/>
              </a:spcAft>
              <a:buClr>
                <a:srgbClr val="009BCC"/>
              </a:buClr>
              <a:buFont typeface="Wingdings" pitchFamily="2" charset="2"/>
              <a:buChar char="ü"/>
            </a:pPr>
            <a:endParaRPr lang="en-IN" sz="1680" dirty="0">
              <a:solidFill>
                <a:srgbClr val="000000"/>
              </a:solidFill>
              <a:cs typeface="Calibri" pitchFamily="34" charset="0"/>
            </a:endParaRPr>
          </a:p>
          <a:p>
            <a:pPr marL="278130" indent="-278130" defTabSz="730548" fontAlgn="base">
              <a:spcBef>
                <a:spcPct val="20000"/>
              </a:spcBef>
              <a:spcAft>
                <a:spcPct val="0"/>
              </a:spcAft>
              <a:buClr>
                <a:srgbClr val="009BCC"/>
              </a:buClr>
              <a:buFont typeface="Wingdings" pitchFamily="2" charset="2"/>
              <a:buChar char="Ø"/>
            </a:pPr>
            <a:endParaRPr lang="sv-SE" sz="1920" dirty="0">
              <a:cs typeface="Calibri" pitchFamily="34" charset="0"/>
            </a:endParaRPr>
          </a:p>
        </p:txBody>
      </p:sp>
      <p:sp>
        <p:nvSpPr>
          <p:cNvPr id="8" name="Slide Number Placeholder 7"/>
          <p:cNvSpPr>
            <a:spLocks noGrp="1"/>
          </p:cNvSpPr>
          <p:nvPr>
            <p:ph type="sldNum" sz="quarter" idx="4294967295"/>
          </p:nvPr>
        </p:nvSpPr>
        <p:spPr>
          <a:xfrm>
            <a:off x="11001958" y="6398400"/>
            <a:ext cx="312876" cy="219752"/>
          </a:xfrm>
          <a:prstGeom prst="rect">
            <a:avLst/>
          </a:prstGeom>
        </p:spPr>
        <p:txBody>
          <a:bodyPr/>
          <a:lstStyle/>
          <a:p>
            <a:pPr>
              <a:defRPr/>
            </a:pPr>
            <a:fld id="{9D48B0A8-A3BB-4090-A486-05597CC74740}" type="slidenum">
              <a:rPr lang="en-US" sz="1680">
                <a:cs typeface="Calibri" pitchFamily="34" charset="0"/>
              </a:rPr>
              <a:pPr>
                <a:defRPr/>
              </a:pPr>
              <a:t>15</a:t>
            </a:fld>
            <a:endParaRPr lang="en-US" sz="1680" dirty="0">
              <a:cs typeface="Calibri" pitchFamily="34" charset="0"/>
            </a:endParaRPr>
          </a:p>
        </p:txBody>
      </p:sp>
      <p:pic>
        <p:nvPicPr>
          <p:cNvPr id="5122" name="Picture 2" descr="D:\Users\vvushako\Desktop\HAC\core.PNG"/>
          <p:cNvPicPr>
            <a:picLocks noChangeAspect="1" noChangeArrowheads="1"/>
          </p:cNvPicPr>
          <p:nvPr/>
        </p:nvPicPr>
        <p:blipFill>
          <a:blip r:embed="rId3" cstate="print"/>
          <a:srcRect/>
          <a:stretch>
            <a:fillRect/>
          </a:stretch>
        </p:blipFill>
        <p:spPr bwMode="auto">
          <a:xfrm>
            <a:off x="2898845" y="4379506"/>
            <a:ext cx="4652010" cy="1417320"/>
          </a:xfrm>
          <a:prstGeom prst="rect">
            <a:avLst/>
          </a:prstGeom>
          <a:noFill/>
        </p:spPr>
      </p:pic>
    </p:spTree>
    <p:extLst>
      <p:ext uri="{BB962C8B-B14F-4D97-AF65-F5344CB8AC3E}">
        <p14:creationId xmlns:p14="http://schemas.microsoft.com/office/powerpoint/2010/main" val="805325658"/>
      </p:ext>
    </p:extLst>
  </p:cSld>
  <p:clrMapOvr>
    <a:masterClrMapping/>
  </p:clrMapOvr>
  <p:transition spd="med">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7"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826770" indent="-278130" defTabSz="730548" fontAlgn="base">
              <a:spcBef>
                <a:spcPct val="20000"/>
              </a:spcBef>
              <a:spcAft>
                <a:spcPct val="0"/>
              </a:spcAft>
              <a:buClr>
                <a:srgbClr val="009BCC"/>
              </a:buClr>
            </a:pPr>
            <a:endParaRPr lang="en-US" sz="1560" dirty="0">
              <a:solidFill>
                <a:srgbClr val="000000"/>
              </a:solidFill>
              <a:latin typeface="Arial" pitchFamily="34" charset="0"/>
              <a:cs typeface="Arial" pitchFamily="34" charset="0"/>
            </a:endParaRPr>
          </a:p>
          <a:p>
            <a:pPr marL="548640" lvl="2" indent="-278130" defTabSz="730548" fontAlgn="base">
              <a:spcBef>
                <a:spcPct val="20000"/>
              </a:spcBef>
              <a:spcAft>
                <a:spcPct val="0"/>
              </a:spcAft>
              <a:buClr>
                <a:srgbClr val="009BCC"/>
              </a:buClr>
              <a:buFont typeface="Wingdings" pitchFamily="2" charset="2"/>
              <a:buChar char="Ø"/>
            </a:pPr>
            <a:r>
              <a:rPr lang="en-US" sz="1560" dirty="0">
                <a:latin typeface="Arial" pitchFamily="34" charset="0"/>
                <a:cs typeface="Arial" pitchFamily="34" charset="0"/>
              </a:rPr>
              <a:t>After this modify java class InitialDataSystemSetup.</a:t>
            </a:r>
          </a:p>
          <a:p>
            <a:pPr marL="548640" lvl="2" indent="-278130" defTabSz="730548" fontAlgn="base">
              <a:spcBef>
                <a:spcPct val="20000"/>
              </a:spcBef>
              <a:spcAft>
                <a:spcPct val="0"/>
              </a:spcAft>
              <a:buClr>
                <a:srgbClr val="009BCC"/>
              </a:buClr>
              <a:buFont typeface="Wingdings" pitchFamily="2" charset="2"/>
              <a:buChar char="Ø"/>
            </a:pPr>
            <a:endParaRPr lang="en-US" sz="1560" dirty="0">
              <a:latin typeface="Arial" pitchFamily="34" charset="0"/>
              <a:cs typeface="Arial" pitchFamily="34" charset="0"/>
            </a:endParaRPr>
          </a:p>
          <a:p>
            <a:pPr marL="548640" lvl="2" indent="-278130" defTabSz="730548" fontAlgn="base">
              <a:spcBef>
                <a:spcPct val="20000"/>
              </a:spcBef>
              <a:spcAft>
                <a:spcPct val="0"/>
              </a:spcAft>
              <a:buClr>
                <a:srgbClr val="009BCC"/>
              </a:buClr>
              <a:buFont typeface="Wingdings" pitchFamily="2" charset="2"/>
              <a:buChar char="Ø"/>
            </a:pPr>
            <a:r>
              <a:rPr lang="en-US" sz="1560" dirty="0">
                <a:latin typeface="Arial" pitchFamily="34" charset="0"/>
                <a:cs typeface="Arial" pitchFamily="34" charset="0"/>
              </a:rPr>
              <a:t>Next is Impex Basic Store data</a:t>
            </a:r>
          </a:p>
          <a:p>
            <a:pPr marL="891540" lvl="2" indent="-278130" defTabSz="730548" fontAlgn="base">
              <a:spcBef>
                <a:spcPct val="20000"/>
              </a:spcBef>
              <a:spcAft>
                <a:spcPct val="0"/>
              </a:spcAft>
              <a:buClr>
                <a:srgbClr val="009BCC"/>
              </a:buClr>
              <a:buFont typeface="Wingdings" pitchFamily="2" charset="2"/>
              <a:buChar char="ü"/>
            </a:pPr>
            <a:r>
              <a:rPr lang="en-US" sz="1440" dirty="0">
                <a:latin typeface="Arial" pitchFamily="34" charset="0"/>
                <a:cs typeface="Arial" pitchFamily="34" charset="0"/>
              </a:rPr>
              <a:t>In this we will provide impex files for the basic Asian Paints store data.(like store.impex,site.impex,solr.impex,etc)</a:t>
            </a:r>
          </a:p>
          <a:p>
            <a:pPr marL="891540" lvl="2" indent="-278130" defTabSz="730548" fontAlgn="base">
              <a:spcBef>
                <a:spcPct val="20000"/>
              </a:spcBef>
              <a:spcAft>
                <a:spcPct val="0"/>
              </a:spcAft>
              <a:buClr>
                <a:srgbClr val="009BCC"/>
              </a:buClr>
              <a:buFont typeface="Wingdings" pitchFamily="2" charset="2"/>
              <a:buChar char="ü"/>
            </a:pPr>
            <a:r>
              <a:rPr lang="en-US" sz="1440" dirty="0">
                <a:latin typeface="Arial" pitchFamily="34" charset="0"/>
                <a:cs typeface="Arial" pitchFamily="34" charset="0"/>
              </a:rPr>
              <a:t> The data is imported by CoreSystemSetup using an initialization hook.</a:t>
            </a:r>
          </a:p>
          <a:p>
            <a:pPr marL="891540" lvl="2" indent="-278130" defTabSz="730548" fontAlgn="base">
              <a:spcBef>
                <a:spcPct val="20000"/>
              </a:spcBef>
              <a:spcAft>
                <a:spcPct val="0"/>
              </a:spcAft>
              <a:buClr>
                <a:srgbClr val="009BCC"/>
              </a:buClr>
            </a:pPr>
            <a:endParaRPr lang="en-US" sz="600" dirty="0"/>
          </a:p>
          <a:p>
            <a:pPr marL="1020001" lvl="1" indent="-278130" defTabSz="730548" fontAlgn="base">
              <a:spcBef>
                <a:spcPct val="20000"/>
              </a:spcBef>
              <a:spcAft>
                <a:spcPct val="0"/>
              </a:spcAft>
              <a:buClr>
                <a:schemeClr val="tx2"/>
              </a:buClr>
            </a:pPr>
            <a:endParaRPr lang="en-US" sz="1680" dirty="0">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920" dirty="0">
              <a:latin typeface="Calibri" pitchFamily="34" charset="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11021194" y="63974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16</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3135740837"/>
      </p:ext>
    </p:extLst>
  </p:cSld>
  <p:clrMapOvr>
    <a:masterClrMapping/>
  </p:clrMapOvr>
  <p:transition spd="med">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934938" y="64533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17</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graphicFrame>
        <p:nvGraphicFramePr>
          <p:cNvPr id="11" name="Table 10"/>
          <p:cNvGraphicFramePr>
            <a:graphicFrameLocks noGrp="1"/>
          </p:cNvGraphicFramePr>
          <p:nvPr/>
        </p:nvGraphicFramePr>
        <p:xfrm>
          <a:off x="2495525" y="1885939"/>
          <a:ext cx="7458127" cy="3660305"/>
        </p:xfrm>
        <a:graphic>
          <a:graphicData uri="http://schemas.openxmlformats.org/drawingml/2006/table">
            <a:tbl>
              <a:tblPr/>
              <a:tblGrid>
                <a:gridCol w="3729064"/>
                <a:gridCol w="3729064"/>
              </a:tblGrid>
              <a:tr h="263320">
                <a:tc>
                  <a:txBody>
                    <a:bodyPr/>
                    <a:lstStyle/>
                    <a:p>
                      <a:pPr>
                        <a:lnSpc>
                          <a:spcPct val="115000"/>
                        </a:lnSpc>
                        <a:spcAft>
                          <a:spcPts val="0"/>
                        </a:spcAft>
                      </a:pPr>
                      <a:r>
                        <a:rPr lang="en-US" sz="1300" b="1" dirty="0">
                          <a:solidFill>
                            <a:schemeClr val="bg1"/>
                          </a:solidFill>
                          <a:latin typeface="+mn-lt"/>
                          <a:ea typeface="Calibri"/>
                          <a:cs typeface="Times New Roman"/>
                        </a:rPr>
                        <a:t>File name</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mn-lt"/>
                          <a:ea typeface="Calibri"/>
                          <a:cs typeface="Times New Roman"/>
                        </a:rPr>
                        <a:t>Description</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63320">
                <a:tc>
                  <a:txBody>
                    <a:bodyPr/>
                    <a:lstStyle/>
                    <a:p>
                      <a:pPr>
                        <a:spcAft>
                          <a:spcPts val="0"/>
                        </a:spcAft>
                      </a:pPr>
                      <a:r>
                        <a:rPr lang="en-US" sz="1300" b="1" dirty="0" err="1">
                          <a:latin typeface="+mn-lt"/>
                          <a:ea typeface="Times New Roman"/>
                        </a:rPr>
                        <a:t>Store.impex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a:latin typeface="+mn-lt"/>
                          <a:ea typeface="Calibri"/>
                          <a:cs typeface="Times New Roman"/>
                        </a:rPr>
                        <a:t>This file contains store related information.</a:t>
                      </a:r>
                      <a:endParaRPr lang="en-IN" sz="130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640">
                <a:tc>
                  <a:txBody>
                    <a:bodyPr/>
                    <a:lstStyle/>
                    <a:p>
                      <a:pPr>
                        <a:spcAft>
                          <a:spcPts val="0"/>
                        </a:spcAft>
                      </a:pPr>
                      <a:r>
                        <a:rPr lang="en-US" sz="1300" b="1" dirty="0">
                          <a:latin typeface="+mn-lt"/>
                          <a:ea typeface="Times New Roman"/>
                        </a:rPr>
                        <a:t>Store-</a:t>
                      </a:r>
                      <a:r>
                        <a:rPr lang="en-US" sz="1300" b="1" dirty="0" err="1">
                          <a:latin typeface="+mn-lt"/>
                          <a:ea typeface="Times New Roman"/>
                        </a:rPr>
                        <a:t>en.impex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This file </a:t>
                      </a:r>
                      <a:r>
                        <a:rPr lang="en-US" sz="1300" dirty="0" smtClean="0">
                          <a:latin typeface="+mn-lt"/>
                          <a:ea typeface="Calibri"/>
                          <a:cs typeface="Times New Roman"/>
                        </a:rPr>
                        <a:t>adds English</a:t>
                      </a:r>
                      <a:r>
                        <a:rPr lang="en-US" sz="1300" dirty="0">
                          <a:latin typeface="+mn-lt"/>
                          <a:ea typeface="Calibri"/>
                          <a:cs typeface="Times New Roman"/>
                        </a:rPr>
                        <a:t> localized attribute values for the basic store items.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3280">
                <a:tc>
                  <a:txBody>
                    <a:bodyPr/>
                    <a:lstStyle/>
                    <a:p>
                      <a:pPr>
                        <a:spcAft>
                          <a:spcPts val="0"/>
                        </a:spcAft>
                      </a:pPr>
                      <a:r>
                        <a:rPr lang="en-US" sz="1300" b="1" dirty="0" err="1">
                          <a:latin typeface="+mn-lt"/>
                          <a:ea typeface="Times New Roman"/>
                        </a:rPr>
                        <a:t>Site.impex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This file adds basic site information to the configuration of the </a:t>
                      </a:r>
                      <a:r>
                        <a:rPr lang="en-US" sz="1300" dirty="0" smtClean="0">
                          <a:latin typeface="+mn-lt"/>
                          <a:ea typeface="Calibri"/>
                          <a:cs typeface="Times New Roman"/>
                        </a:rPr>
                        <a:t>Asian Paints shop </a:t>
                      </a:r>
                      <a:r>
                        <a:rPr lang="en-US" sz="1300" dirty="0">
                          <a:latin typeface="+mn-lt"/>
                          <a:ea typeface="Calibri"/>
                          <a:cs typeface="Times New Roman"/>
                        </a:rPr>
                        <a:t>- again you need to substitute several macros in the same way as in above </a:t>
                      </a:r>
                      <a:r>
                        <a:rPr lang="en-US" sz="1300" dirty="0" err="1">
                          <a:latin typeface="+mn-lt"/>
                          <a:ea typeface="Calibri"/>
                          <a:cs typeface="Times New Roman"/>
                        </a:rPr>
                        <a:t>store.impex</a:t>
                      </a:r>
                      <a:r>
                        <a:rPr lang="en-US" sz="1300" dirty="0">
                          <a:latin typeface="+mn-lt"/>
                          <a:ea typeface="Calibri"/>
                          <a:cs typeface="Times New Roman"/>
                        </a:rPr>
                        <a:t> file.</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948">
                <a:tc>
                  <a:txBody>
                    <a:bodyPr/>
                    <a:lstStyle/>
                    <a:p>
                      <a:pPr>
                        <a:spcAft>
                          <a:spcPts val="0"/>
                        </a:spcAft>
                      </a:pPr>
                      <a:r>
                        <a:rPr lang="en-US" sz="1300" b="1" dirty="0" err="1">
                          <a:latin typeface="+mn-lt"/>
                          <a:ea typeface="Times New Roman"/>
                        </a:rPr>
                        <a:t>Site_en.impex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a:latin typeface="+mn-lt"/>
                          <a:ea typeface="Times New Roman"/>
                        </a:rPr>
                        <a:t>Provide English-language localization for the hybris CMSSite.</a:t>
                      </a:r>
                      <a:endParaRPr lang="en-IN" sz="130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948">
                <a:tc>
                  <a:txBody>
                    <a:bodyPr/>
                    <a:lstStyle/>
                    <a:p>
                      <a:pPr>
                        <a:spcAft>
                          <a:spcPts val="0"/>
                        </a:spcAft>
                      </a:pPr>
                      <a:r>
                        <a:rPr lang="en-US" sz="1300" b="1" dirty="0" err="1">
                          <a:latin typeface="+mn-lt"/>
                          <a:ea typeface="Times New Roman"/>
                        </a:rPr>
                        <a:t>Solr.impex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a:latin typeface="+mn-lt"/>
                          <a:ea typeface="Times New Roman"/>
                        </a:rPr>
                        <a:t>Update the basic solr configuration, including information for ranges, facets, index names, etc.</a:t>
                      </a:r>
                      <a:endParaRPr lang="en-IN" sz="130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974">
                <a:tc>
                  <a:txBody>
                    <a:bodyPr/>
                    <a:lstStyle/>
                    <a:p>
                      <a:pPr>
                        <a:spcAft>
                          <a:spcPts val="0"/>
                        </a:spcAft>
                      </a:pPr>
                      <a:r>
                        <a:rPr lang="en-US" sz="1300" b="1" dirty="0" err="1">
                          <a:latin typeface="+mn-lt"/>
                          <a:ea typeface="Times New Roman"/>
                        </a:rPr>
                        <a:t>Solr_en.impex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a:latin typeface="+mn-lt"/>
                          <a:ea typeface="Times New Roman"/>
                        </a:rPr>
                        <a:t>Update the Solr localization.</a:t>
                      </a:r>
                      <a:endParaRPr lang="en-IN" sz="130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320">
                <a:tc>
                  <a:txBody>
                    <a:bodyPr/>
                    <a:lstStyle/>
                    <a:p>
                      <a:pPr>
                        <a:spcAft>
                          <a:spcPts val="0"/>
                        </a:spcAft>
                      </a:pPr>
                      <a:r>
                        <a:rPr lang="en-US" sz="1300" b="1" dirty="0" err="1">
                          <a:latin typeface="+mn-lt"/>
                          <a:ea typeface="Times New Roman"/>
                        </a:rPr>
                        <a:t>solrtrigger.impex</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 </a:t>
                      </a:r>
                      <a:r>
                        <a:rPr lang="en-US" sz="1300" dirty="0" smtClean="0">
                          <a:latin typeface="+mn-lt"/>
                          <a:ea typeface="Calibri"/>
                          <a:cs typeface="Times New Roman"/>
                        </a:rPr>
                        <a:t>For  </a:t>
                      </a:r>
                      <a:r>
                        <a:rPr lang="en-US" sz="1300" dirty="0">
                          <a:latin typeface="+mn-lt"/>
                          <a:ea typeface="Calibri"/>
                          <a:cs typeface="Times New Roman"/>
                        </a:rPr>
                        <a:t>Solr indexing triggers.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Content Placeholder 2"/>
          <p:cNvSpPr txBox="1">
            <a:spLocks/>
          </p:cNvSpPr>
          <p:nvPr/>
        </p:nvSpPr>
        <p:spPr>
          <a:xfrm>
            <a:off x="1552543" y="1200134"/>
            <a:ext cx="9212995" cy="44983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52450" indent="-278130" defTabSz="730548" fontAlgn="base">
              <a:spcBef>
                <a:spcPct val="20000"/>
              </a:spcBef>
              <a:spcAft>
                <a:spcPct val="0"/>
              </a:spcAft>
              <a:buClr>
                <a:schemeClr val="tx2"/>
              </a:buClr>
            </a:pPr>
            <a:r>
              <a:rPr lang="sv-SE" sz="1680" dirty="0">
                <a:cs typeface="Calibri" pitchFamily="34" charset="0"/>
              </a:rPr>
              <a:t>Impex files for import Asianpaints Basic Store data:</a:t>
            </a:r>
          </a:p>
        </p:txBody>
      </p:sp>
    </p:spTree>
    <p:extLst>
      <p:ext uri="{BB962C8B-B14F-4D97-AF65-F5344CB8AC3E}">
        <p14:creationId xmlns:p14="http://schemas.microsoft.com/office/powerpoint/2010/main" val="2781679418"/>
      </p:ext>
    </p:extLst>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194" y="63974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18</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85860"/>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sv-SE" sz="1680" dirty="0">
                <a:cs typeface="Calibri" pitchFamily="34" charset="0"/>
              </a:rPr>
              <a:t>Asian Paints Content Catalog Data:</a:t>
            </a:r>
          </a:p>
          <a:p>
            <a:pPr marL="548640" lvl="2" indent="-278130" defTabSz="730548" fontAlgn="base">
              <a:spcBef>
                <a:spcPct val="20000"/>
              </a:spcBef>
              <a:spcAft>
                <a:spcPct val="0"/>
              </a:spcAft>
              <a:buClr>
                <a:srgbClr val="009BCC"/>
              </a:buClr>
              <a:buFont typeface="Wingdings" pitchFamily="2" charset="2"/>
              <a:buChar char="Ø"/>
            </a:pPr>
            <a:endParaRPr lang="sv-SE" sz="1680" dirty="0">
              <a:cs typeface="Calibri" pitchFamily="34" charset="0"/>
            </a:endParaRPr>
          </a:p>
        </p:txBody>
      </p:sp>
      <p:graphicFrame>
        <p:nvGraphicFramePr>
          <p:cNvPr id="8" name="Table 7"/>
          <p:cNvGraphicFramePr>
            <a:graphicFrameLocks noGrp="1"/>
          </p:cNvGraphicFramePr>
          <p:nvPr/>
        </p:nvGraphicFramePr>
        <p:xfrm>
          <a:off x="2495525" y="1971665"/>
          <a:ext cx="7420382" cy="3500796"/>
        </p:xfrm>
        <a:graphic>
          <a:graphicData uri="http://schemas.openxmlformats.org/drawingml/2006/table">
            <a:tbl>
              <a:tblPr/>
              <a:tblGrid>
                <a:gridCol w="3710191"/>
                <a:gridCol w="3710191"/>
              </a:tblGrid>
              <a:tr h="280552">
                <a:tc>
                  <a:txBody>
                    <a:bodyPr/>
                    <a:lstStyle/>
                    <a:p>
                      <a:pPr>
                        <a:lnSpc>
                          <a:spcPct val="115000"/>
                        </a:lnSpc>
                        <a:spcAft>
                          <a:spcPts val="1000"/>
                        </a:spcAft>
                      </a:pPr>
                      <a:r>
                        <a:rPr lang="en-US" sz="1300" b="1" dirty="0">
                          <a:solidFill>
                            <a:schemeClr val="bg1"/>
                          </a:solidFill>
                          <a:latin typeface="+mn-lt"/>
                          <a:ea typeface="Calibri"/>
                          <a:cs typeface="Times New Roman"/>
                        </a:rPr>
                        <a:t>File name</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1000"/>
                        </a:spcAft>
                      </a:pPr>
                      <a:r>
                        <a:rPr lang="en-US" sz="1300" b="1" dirty="0">
                          <a:solidFill>
                            <a:schemeClr val="bg1"/>
                          </a:solidFill>
                          <a:latin typeface="+mn-lt"/>
                          <a:ea typeface="Calibri"/>
                          <a:cs typeface="Times New Roman"/>
                        </a:rPr>
                        <a:t>Description</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80552">
                <a:tc>
                  <a:txBody>
                    <a:bodyPr/>
                    <a:lstStyle/>
                    <a:p>
                      <a:pPr>
                        <a:lnSpc>
                          <a:spcPct val="115000"/>
                        </a:lnSpc>
                        <a:spcAft>
                          <a:spcPts val="1000"/>
                        </a:spcAft>
                      </a:pPr>
                      <a:r>
                        <a:rPr lang="en-US" sz="1300" b="1" dirty="0" err="1">
                          <a:latin typeface="+mn-lt"/>
                          <a:ea typeface="Calibri"/>
                          <a:cs typeface="Calibri"/>
                        </a:rPr>
                        <a:t>catalog.impex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The </a:t>
                      </a:r>
                      <a:r>
                        <a:rPr lang="en-US" sz="1300" dirty="0" smtClean="0">
                          <a:latin typeface="+mn-lt"/>
                          <a:ea typeface="Calibri"/>
                          <a:cs typeface="Calibri"/>
                        </a:rPr>
                        <a:t>Asian Paints Content </a:t>
                      </a:r>
                      <a:r>
                        <a:rPr lang="en-US" sz="1300" dirty="0">
                          <a:latin typeface="+mn-lt"/>
                          <a:ea typeface="Calibri"/>
                          <a:cs typeface="Calibri"/>
                        </a:rPr>
                        <a:t>Catalog.</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552">
                <a:tc>
                  <a:txBody>
                    <a:bodyPr/>
                    <a:lstStyle/>
                    <a:p>
                      <a:pPr>
                        <a:lnSpc>
                          <a:spcPct val="115000"/>
                        </a:lnSpc>
                        <a:spcAft>
                          <a:spcPts val="1000"/>
                        </a:spcAft>
                      </a:pPr>
                      <a:r>
                        <a:rPr lang="en-US" sz="1300" b="1">
                          <a:latin typeface="+mn-lt"/>
                          <a:ea typeface="Calibri"/>
                          <a:cs typeface="Calibri"/>
                        </a:rPr>
                        <a:t>catalog_en.impex</a:t>
                      </a:r>
                      <a:endParaRPr lang="en-IN" sz="130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Here edit the related localization.</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2206">
                <a:tc>
                  <a:txBody>
                    <a:bodyPr/>
                    <a:lstStyle/>
                    <a:p>
                      <a:pPr>
                        <a:lnSpc>
                          <a:spcPct val="115000"/>
                        </a:lnSpc>
                        <a:spcAft>
                          <a:spcPts val="1000"/>
                        </a:spcAft>
                      </a:pPr>
                      <a:r>
                        <a:rPr lang="en-US" sz="1300" b="1" dirty="0" err="1">
                          <a:latin typeface="+mn-lt"/>
                          <a:ea typeface="Calibri"/>
                          <a:cs typeface="Calibri"/>
                        </a:rPr>
                        <a:t>cms-content.impex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Now the Master CMS content, which defines all of the content slots for the templates, naming the </a:t>
                      </a:r>
                      <a:r>
                        <a:rPr lang="en-US" sz="1300" dirty="0" err="1">
                          <a:latin typeface="+mn-lt"/>
                          <a:ea typeface="Calibri"/>
                          <a:cs typeface="Calibri"/>
                        </a:rPr>
                        <a:t>templates.It</a:t>
                      </a:r>
                      <a:r>
                        <a:rPr lang="en-US" sz="1300" dirty="0">
                          <a:latin typeface="+mn-lt"/>
                          <a:ea typeface="Calibri"/>
                          <a:cs typeface="Calibri"/>
                        </a:rPr>
                        <a:t> does not rely on any specific product/category content.</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5832">
                <a:tc>
                  <a:txBody>
                    <a:bodyPr/>
                    <a:lstStyle/>
                    <a:p>
                      <a:pPr>
                        <a:lnSpc>
                          <a:spcPct val="115000"/>
                        </a:lnSpc>
                        <a:spcAft>
                          <a:spcPts val="1000"/>
                        </a:spcAft>
                      </a:pPr>
                      <a:r>
                        <a:rPr lang="en-US" sz="1300" b="1" dirty="0">
                          <a:latin typeface="+mn-lt"/>
                          <a:ea typeface="Calibri"/>
                          <a:cs typeface="Calibri"/>
                        </a:rPr>
                        <a:t>cms-content_en.impex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dirty="0">
                          <a:latin typeface="+mn-lt"/>
                          <a:ea typeface="Times New Roman"/>
                          <a:cs typeface="Calibri"/>
                        </a:rPr>
                        <a:t>The related localized attributes values - again check the file content and replace the __CONTENT_CATALOG_NAME__ with </a:t>
                      </a:r>
                      <a:r>
                        <a:rPr lang="en-US" sz="1300" dirty="0" smtClean="0">
                          <a:latin typeface="+mn-lt"/>
                          <a:ea typeface="Times New Roman"/>
                          <a:cs typeface="Calibri"/>
                        </a:rPr>
                        <a:t>asianpaintsContentCatalog</a:t>
                      </a:r>
                      <a:r>
                        <a:rPr lang="en-US" sz="1300" dirty="0">
                          <a:latin typeface="+mn-lt"/>
                          <a:ea typeface="Times New Roman"/>
                          <a:cs typeface="Calibri"/>
                        </a:rPr>
                        <a:t>.</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552">
                <a:tc>
                  <a:txBody>
                    <a:bodyPr/>
                    <a:lstStyle/>
                    <a:p>
                      <a:pPr>
                        <a:lnSpc>
                          <a:spcPct val="115000"/>
                        </a:lnSpc>
                        <a:spcAft>
                          <a:spcPts val="1000"/>
                        </a:spcAft>
                      </a:pPr>
                      <a:r>
                        <a:rPr lang="en-US" sz="1300" b="1">
                          <a:latin typeface="+mn-lt"/>
                          <a:ea typeface="Calibri"/>
                          <a:cs typeface="Calibri"/>
                        </a:rPr>
                        <a:t>email-content.impex</a:t>
                      </a:r>
                      <a:endParaRPr lang="en-IN" sz="130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Update the email notification layouts.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552">
                <a:tc>
                  <a:txBody>
                    <a:bodyPr/>
                    <a:lstStyle/>
                    <a:p>
                      <a:pPr>
                        <a:lnSpc>
                          <a:spcPct val="115000"/>
                        </a:lnSpc>
                        <a:spcAft>
                          <a:spcPts val="1000"/>
                        </a:spcAft>
                      </a:pPr>
                      <a:r>
                        <a:rPr lang="en-US" sz="1300" b="1">
                          <a:latin typeface="+mn-lt"/>
                          <a:ea typeface="Calibri"/>
                          <a:cs typeface="Calibri"/>
                        </a:rPr>
                        <a:t>email-content_en.impex</a:t>
                      </a:r>
                      <a:endParaRPr lang="en-IN" sz="130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Populate the email localized content.</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19783707"/>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01958" y="6398400"/>
            <a:ext cx="312876" cy="219752"/>
          </a:xfrm>
          <a:prstGeom prst="rect">
            <a:avLst/>
          </a:prstGeom>
        </p:spPr>
        <p:txBody>
          <a:bodyPr/>
          <a:lstStyle/>
          <a:p>
            <a:pPr>
              <a:defRPr/>
            </a:pPr>
            <a:fld id="{9D48B0A8-A3BB-4090-A486-05597CC74740}" type="slidenum">
              <a:rPr lang="en-US" sz="1680">
                <a:cs typeface="Calibri" pitchFamily="34" charset="0"/>
              </a:rPr>
              <a:pPr>
                <a:defRPr/>
              </a:pPr>
              <a:t>19</a:t>
            </a:fld>
            <a:endParaRPr lang="en-US" sz="1680" dirty="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mn-lt"/>
                <a:ea typeface="Cambria Math" pitchFamily="18" charset="0"/>
              </a:rPr>
              <a:t>		</a:t>
            </a:r>
            <a:br>
              <a:rPr lang="sv-SE" dirty="0" smtClean="0">
                <a:latin typeface="+mn-lt"/>
                <a:ea typeface="Cambria Math" pitchFamily="18" charset="0"/>
              </a:rPr>
            </a:br>
            <a:r>
              <a:rPr lang="sv-SE" dirty="0" smtClean="0">
                <a:latin typeface="Cambria Math" pitchFamily="18" charset="0"/>
                <a:ea typeface="Cambria Math" pitchFamily="18" charset="0"/>
              </a:rPr>
              <a:t>Cont..</a:t>
            </a:r>
            <a:endParaRPr lang="sv-SE" dirty="0">
              <a:latin typeface="+mn-lt"/>
              <a:ea typeface="Cambria Math" pitchFamily="18" charset="0"/>
            </a:endParaRPr>
          </a:p>
        </p:txBody>
      </p:sp>
      <p:sp>
        <p:nvSpPr>
          <p:cNvPr id="12" name="Content Placeholder 2"/>
          <p:cNvSpPr txBox="1">
            <a:spLocks/>
          </p:cNvSpPr>
          <p:nvPr/>
        </p:nvSpPr>
        <p:spPr>
          <a:xfrm>
            <a:off x="1209641" y="1457311"/>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sv-SE" sz="1920" dirty="0">
                <a:cs typeface="Calibri" pitchFamily="34" charset="0"/>
              </a:rPr>
              <a:t>Asian Paints Product catalog data:</a:t>
            </a:r>
          </a:p>
          <a:p>
            <a:pPr marL="548640" lvl="2" indent="-278130" defTabSz="730548" fontAlgn="base">
              <a:spcBef>
                <a:spcPct val="20000"/>
              </a:spcBef>
              <a:spcAft>
                <a:spcPct val="0"/>
              </a:spcAft>
              <a:buClr>
                <a:srgbClr val="009BCC"/>
              </a:buClr>
              <a:buFont typeface="Wingdings" pitchFamily="2" charset="2"/>
              <a:buChar char="Ø"/>
            </a:pPr>
            <a:endParaRPr lang="sv-SE" sz="1920" dirty="0">
              <a:cs typeface="Calibri" pitchFamily="34" charset="0"/>
            </a:endParaRPr>
          </a:p>
        </p:txBody>
      </p:sp>
      <p:graphicFrame>
        <p:nvGraphicFramePr>
          <p:cNvPr id="9" name="Table 8"/>
          <p:cNvGraphicFramePr>
            <a:graphicFrameLocks noGrp="1"/>
          </p:cNvGraphicFramePr>
          <p:nvPr/>
        </p:nvGraphicFramePr>
        <p:xfrm>
          <a:off x="2324074" y="2400293"/>
          <a:ext cx="7296912" cy="942982"/>
        </p:xfrm>
        <a:graphic>
          <a:graphicData uri="http://schemas.openxmlformats.org/drawingml/2006/table">
            <a:tbl>
              <a:tblPr/>
              <a:tblGrid>
                <a:gridCol w="3648456"/>
                <a:gridCol w="3648456"/>
              </a:tblGrid>
              <a:tr h="257177">
                <a:tc>
                  <a:txBody>
                    <a:bodyPr/>
                    <a:lstStyle/>
                    <a:p>
                      <a:r>
                        <a:rPr lang="en-US" sz="1300" b="1" dirty="0">
                          <a:solidFill>
                            <a:schemeClr val="bg1"/>
                          </a:solidFill>
                          <a:latin typeface="Arial" pitchFamily="34" charset="0"/>
                          <a:ea typeface="Times New Roman"/>
                          <a:cs typeface="Arial" pitchFamily="34" charset="0"/>
                        </a:rPr>
                        <a:t>File name</a:t>
                      </a:r>
                      <a:endParaRPr lang="en-IN" sz="1300" b="1" dirty="0">
                        <a:solidFill>
                          <a:schemeClr val="bg1"/>
                        </a:solidFill>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Arial" pitchFamily="34" charset="0"/>
                          <a:ea typeface="Times New Roman"/>
                          <a:cs typeface="Arial" pitchFamily="34" charset="0"/>
                        </a:rPr>
                        <a:t>Description</a:t>
                      </a:r>
                      <a:endParaRPr lang="en-IN" sz="1300" b="1" dirty="0">
                        <a:solidFill>
                          <a:schemeClr val="bg1"/>
                        </a:solidFill>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57177">
                <a:tc>
                  <a:txBody>
                    <a:bodyPr/>
                    <a:lstStyle/>
                    <a:p>
                      <a:r>
                        <a:rPr lang="en-US" sz="1300" b="1" dirty="0">
                          <a:latin typeface="Arial" pitchFamily="34" charset="0"/>
                          <a:ea typeface="Times New Roman"/>
                          <a:cs typeface="Arial" pitchFamily="34" charset="0"/>
                        </a:rPr>
                        <a:t>catalog.impex</a:t>
                      </a:r>
                      <a:endParaRPr lang="en-IN" sz="1300" b="1" dirty="0">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Arial" pitchFamily="34" charset="0"/>
                          <a:ea typeface="Times New Roman"/>
                          <a:cs typeface="Arial" pitchFamily="34" charset="0"/>
                        </a:rPr>
                        <a:t>Update the product catalog </a:t>
                      </a:r>
                      <a:r>
                        <a:rPr lang="en-US" sz="1300" b="0" dirty="0" err="1">
                          <a:latin typeface="Arial" pitchFamily="34" charset="0"/>
                          <a:ea typeface="Times New Roman"/>
                          <a:cs typeface="Arial" pitchFamily="34" charset="0"/>
                        </a:rPr>
                        <a:t>impex</a:t>
                      </a:r>
                      <a:r>
                        <a:rPr lang="en-US" sz="1300" b="0" dirty="0">
                          <a:latin typeface="Arial" pitchFamily="34" charset="0"/>
                          <a:ea typeface="Times New Roman"/>
                          <a:cs typeface="Arial" pitchFamily="34" charset="0"/>
                        </a:rPr>
                        <a:t> file.</a:t>
                      </a:r>
                      <a:endParaRPr lang="en-IN" sz="1300" b="1" dirty="0">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628">
                <a:tc>
                  <a:txBody>
                    <a:bodyPr/>
                    <a:lstStyle/>
                    <a:p>
                      <a:r>
                        <a:rPr lang="en-US" sz="1300" b="1">
                          <a:latin typeface="Arial" pitchFamily="34" charset="0"/>
                          <a:ea typeface="Times New Roman"/>
                          <a:cs typeface="Arial" pitchFamily="34" charset="0"/>
                        </a:rPr>
                        <a:t>catalog_en.impex</a:t>
                      </a:r>
                      <a:endParaRPr lang="en-IN" sz="1300" b="1">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Arial" pitchFamily="34" charset="0"/>
                          <a:ea typeface="Times New Roman"/>
                          <a:cs typeface="Arial" pitchFamily="34" charset="0"/>
                        </a:rPr>
                        <a:t>Do the same as above for the localized catalog data.</a:t>
                      </a:r>
                      <a:endParaRPr lang="en-IN" sz="1300" b="1" dirty="0">
                        <a:latin typeface="Arial" pitchFamily="34" charset="0"/>
                        <a:ea typeface="Times New Roman"/>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nvGraphicFramePr>
        <p:xfrm>
          <a:off x="2324074" y="4457707"/>
          <a:ext cx="7296912" cy="1050139"/>
        </p:xfrm>
        <a:graphic>
          <a:graphicData uri="http://schemas.openxmlformats.org/drawingml/2006/table">
            <a:tbl>
              <a:tblPr/>
              <a:tblGrid>
                <a:gridCol w="3648456"/>
                <a:gridCol w="3648456"/>
              </a:tblGrid>
              <a:tr h="278609">
                <a:tc>
                  <a:txBody>
                    <a:bodyPr/>
                    <a:lstStyle/>
                    <a:p>
                      <a:r>
                        <a:rPr lang="en-US" sz="1300" b="1" dirty="0">
                          <a:solidFill>
                            <a:schemeClr val="bg1"/>
                          </a:solidFill>
                          <a:latin typeface="+mn-lt"/>
                          <a:ea typeface="Times New Roman"/>
                          <a:cs typeface="Calibri"/>
                        </a:rPr>
                        <a:t>File name</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mn-lt"/>
                          <a:ea typeface="Times New Roman"/>
                          <a:cs typeface="Calibri"/>
                        </a:rPr>
                        <a:t>Description</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492922">
                <a:tc>
                  <a:txBody>
                    <a:bodyPr/>
                    <a:lstStyle/>
                    <a:p>
                      <a:r>
                        <a:rPr lang="en-US" sz="1300" b="1" dirty="0" err="1">
                          <a:latin typeface="+mn-lt"/>
                          <a:ea typeface="Times New Roman"/>
                          <a:cs typeface="Calibri"/>
                        </a:rPr>
                        <a:t>cms</a:t>
                      </a:r>
                      <a:r>
                        <a:rPr lang="en-US" sz="1300" b="1" dirty="0">
                          <a:latin typeface="+mn-lt"/>
                          <a:ea typeface="Times New Roman"/>
                          <a:cs typeface="Calibri"/>
                        </a:rPr>
                        <a:t>-mobile-</a:t>
                      </a:r>
                      <a:r>
                        <a:rPr lang="en-US" sz="1300" b="1" dirty="0" err="1">
                          <a:latin typeface="+mn-lt"/>
                          <a:ea typeface="Times New Roman"/>
                          <a:cs typeface="Calibri"/>
                        </a:rPr>
                        <a:t>content.impex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The mobile imports are not referenced further in the trail and may be removed.</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609">
                <a:tc>
                  <a:txBody>
                    <a:bodyPr/>
                    <a:lstStyle/>
                    <a:p>
                      <a:r>
                        <a:rPr lang="en-US" sz="1300" b="1">
                          <a:latin typeface="+mn-lt"/>
                          <a:ea typeface="Times New Roman"/>
                          <a:cs typeface="Calibri"/>
                        </a:rPr>
                        <a:t>cms-mobile-content_en.impex</a:t>
                      </a:r>
                      <a:endParaRPr lang="en-IN" sz="1300" b="1">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The English localization.</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Content Placeholder 2"/>
          <p:cNvSpPr txBox="1">
            <a:spLocks/>
          </p:cNvSpPr>
          <p:nvPr/>
        </p:nvSpPr>
        <p:spPr>
          <a:xfrm>
            <a:off x="1466818" y="3943354"/>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sv-SE" sz="1920" dirty="0">
                <a:cs typeface="Calibri" pitchFamily="34" charset="0"/>
              </a:rPr>
              <a:t>Mobile Files:-</a:t>
            </a:r>
          </a:p>
          <a:p>
            <a:pPr marL="548640" lvl="2" indent="-278130" defTabSz="730548" fontAlgn="base">
              <a:spcBef>
                <a:spcPct val="20000"/>
              </a:spcBef>
              <a:spcAft>
                <a:spcPct val="0"/>
              </a:spcAft>
              <a:buClr>
                <a:srgbClr val="009BCC"/>
              </a:buClr>
              <a:buFont typeface="Wingdings" pitchFamily="2" charset="2"/>
              <a:buChar char="Ø"/>
            </a:pPr>
            <a:endParaRPr lang="sv-SE" sz="1920" dirty="0">
              <a:cs typeface="Calibri" pitchFamily="34" charset="0"/>
            </a:endParaRPr>
          </a:p>
        </p:txBody>
      </p:sp>
    </p:spTree>
    <p:extLst>
      <p:ext uri="{BB962C8B-B14F-4D97-AF65-F5344CB8AC3E}">
        <p14:creationId xmlns:p14="http://schemas.microsoft.com/office/powerpoint/2010/main" val="1400328533"/>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738605" y="1960038"/>
            <a:ext cx="5465568" cy="4621381"/>
          </a:xfrm>
          <a:prstGeom prst="rect">
            <a:avLst/>
          </a:prstGeom>
          <a:noFill/>
          <a:ln w="9525">
            <a:noFill/>
            <a:miter lim="800000"/>
            <a:headEnd/>
            <a:tailEnd/>
          </a:ln>
        </p:spPr>
      </p:pic>
      <p:pic>
        <p:nvPicPr>
          <p:cNvPr id="8" name="Picture 5" descr="D:\Users\vedasari\Desktop\logo.jpg"/>
          <p:cNvPicPr>
            <a:picLocks noChangeAspect="1" noChangeArrowheads="1"/>
          </p:cNvPicPr>
          <p:nvPr/>
        </p:nvPicPr>
        <p:blipFill>
          <a:blip r:embed="rId3" cstate="print"/>
          <a:srcRect/>
          <a:stretch>
            <a:fillRect/>
          </a:stretch>
        </p:blipFill>
        <p:spPr bwMode="auto">
          <a:xfrm>
            <a:off x="825014" y="231845"/>
            <a:ext cx="10584180" cy="857250"/>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A90B6DB0-02A1-4E08-BB11-D79540BBBF10}" type="slidenum">
              <a:rPr lang="sv-SE" sz="1680">
                <a:solidFill>
                  <a:schemeClr val="tx1"/>
                </a:solidFill>
              </a:rPr>
              <a:pPr/>
              <a:t>2</a:t>
            </a:fld>
            <a:endParaRPr lang="sv-SE" sz="1680" dirty="0">
              <a:solidFill>
                <a:schemeClr val="tx1"/>
              </a:solidFill>
            </a:endParaRPr>
          </a:p>
        </p:txBody>
      </p:sp>
      <p:sp>
        <p:nvSpPr>
          <p:cNvPr id="13" name="Title 5"/>
          <p:cNvSpPr txBox="1">
            <a:spLocks/>
          </p:cNvSpPr>
          <p:nvPr/>
        </p:nvSpPr>
        <p:spPr>
          <a:xfrm>
            <a:off x="4886266" y="2910542"/>
            <a:ext cx="6091267" cy="1382554"/>
          </a:xfrm>
          <a:prstGeom prst="rect">
            <a:avLst/>
          </a:prstGeom>
        </p:spPr>
        <p:txBody>
          <a:bodyPr vert="horz" lIns="93510" tIns="46756" rIns="93510" bIns="46756" rtlCol="0" anchor="ct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935102">
              <a:spcBef>
                <a:spcPct val="0"/>
              </a:spcBef>
              <a:defRPr/>
            </a:pPr>
            <a:r>
              <a:rPr lang="en-US" sz="4440" b="1"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Math" pitchFamily="18" charset="0"/>
                <a:ea typeface="Cambria Math" pitchFamily="18" charset="0"/>
                <a:cs typeface="+mj-cs"/>
              </a:rPr>
              <a:t>     Asian Paints Store</a:t>
            </a:r>
            <a:endParaRPr lang="en-US" sz="4440" b="1"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Math" pitchFamily="18" charset="0"/>
              <a:ea typeface="Cambria Math" pitchFamily="18" charset="0"/>
              <a:cs typeface="+mj-cs"/>
            </a:endParaRPr>
          </a:p>
        </p:txBody>
      </p:sp>
      <p:sp>
        <p:nvSpPr>
          <p:cNvPr id="15" name="Content Placeholder 2"/>
          <p:cNvSpPr txBox="1">
            <a:spLocks/>
          </p:cNvSpPr>
          <p:nvPr/>
        </p:nvSpPr>
        <p:spPr>
          <a:xfrm>
            <a:off x="7392144" y="4465915"/>
            <a:ext cx="3715613" cy="172819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algn="r" defTabSz="730548" fontAlgn="base">
              <a:spcBef>
                <a:spcPct val="20000"/>
              </a:spcBef>
              <a:spcAft>
                <a:spcPct val="0"/>
              </a:spcAft>
              <a:buClr>
                <a:schemeClr val="tx2"/>
              </a:buClr>
              <a:defRPr/>
            </a:pPr>
            <a:r>
              <a:rPr lang="sv-SE" sz="1920" dirty="0">
                <a:latin typeface="Arial" pitchFamily="34" charset="0"/>
                <a:ea typeface="Cambria Math" pitchFamily="18" charset="0"/>
                <a:cs typeface="Arial" pitchFamily="34" charset="0"/>
              </a:rPr>
              <a:t>Presented by,</a:t>
            </a:r>
          </a:p>
          <a:p>
            <a:pPr marL="279232" indent="-279232" algn="r" defTabSz="730548" fontAlgn="base">
              <a:spcBef>
                <a:spcPct val="20000"/>
              </a:spcBef>
              <a:spcAft>
                <a:spcPct val="0"/>
              </a:spcAft>
              <a:buClr>
                <a:schemeClr val="tx2"/>
              </a:buClr>
              <a:defRPr/>
            </a:pPr>
            <a:endParaRPr lang="sv-SE" sz="1920" dirty="0">
              <a:latin typeface="Arial" pitchFamily="34" charset="0"/>
              <a:ea typeface="Cambria Math" pitchFamily="18" charset="0"/>
              <a:cs typeface="Arial" pitchFamily="34" charset="0"/>
            </a:endParaRPr>
          </a:p>
          <a:p>
            <a:pPr marL="279232" indent="-279232" algn="r" defTabSz="730548" fontAlgn="base">
              <a:spcBef>
                <a:spcPct val="20000"/>
              </a:spcBef>
              <a:spcAft>
                <a:spcPct val="0"/>
              </a:spcAft>
              <a:buClr>
                <a:schemeClr val="tx2"/>
              </a:buClr>
              <a:defRPr/>
            </a:pPr>
            <a:r>
              <a:rPr lang="sv-SE" sz="1920" dirty="0">
                <a:latin typeface="Arial" pitchFamily="34" charset="0"/>
                <a:ea typeface="Cambria Math" pitchFamily="18" charset="0"/>
                <a:cs typeface="Arial" pitchFamily="34" charset="0"/>
              </a:rPr>
              <a:t>Vamshi Vushakola(082085)</a:t>
            </a:r>
          </a:p>
          <a:p>
            <a:pPr marL="279232" indent="-279232" algn="r" defTabSz="730548" fontAlgn="base">
              <a:spcBef>
                <a:spcPct val="20000"/>
              </a:spcBef>
              <a:spcAft>
                <a:spcPct val="0"/>
              </a:spcAft>
              <a:buClr>
                <a:schemeClr val="tx2"/>
              </a:buClr>
              <a:defRPr/>
            </a:pPr>
            <a:r>
              <a:rPr lang="sv-SE" sz="1920" dirty="0">
                <a:latin typeface="Arial" pitchFamily="34" charset="0"/>
                <a:ea typeface="Cambria Math" pitchFamily="18" charset="0"/>
                <a:cs typeface="Arial" pitchFamily="34" charset="0"/>
              </a:rPr>
              <a:t>Rohit John Alex(082093)</a:t>
            </a:r>
          </a:p>
          <a:p>
            <a:pPr marL="279232" indent="-279232" algn="r" defTabSz="730548" fontAlgn="base">
              <a:spcBef>
                <a:spcPct val="20000"/>
              </a:spcBef>
              <a:spcAft>
                <a:spcPct val="0"/>
              </a:spcAft>
              <a:buClr>
                <a:schemeClr val="tx2"/>
              </a:buClr>
            </a:pPr>
            <a:endParaRPr lang="sv-SE" sz="1920" dirty="0">
              <a:latin typeface="Arial" pitchFamily="34" charset="0"/>
              <a:ea typeface="Cambria Math" pitchFamily="18" charset="0"/>
              <a:cs typeface="Arial" pitchFamily="34" charset="0"/>
            </a:endParaRPr>
          </a:p>
        </p:txBody>
      </p:sp>
    </p:spTree>
    <p:extLst>
      <p:ext uri="{BB962C8B-B14F-4D97-AF65-F5344CB8AC3E}">
        <p14:creationId xmlns:p14="http://schemas.microsoft.com/office/powerpoint/2010/main" val="146388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par>
                          <p:cTn id="10" fill="hold">
                            <p:stCondLst>
                              <p:cond delay="1000"/>
                            </p:stCondLst>
                            <p:childTnLst>
                              <p:par>
                                <p:cTn id="11" presetID="20" presetClass="emph" presetSubtype="0" fill="hold" grpId="0" nodeType="afterEffect">
                                  <p:stCondLst>
                                    <p:cond delay="0"/>
                                  </p:stCondLst>
                                  <p:iterate type="lt">
                                    <p:tmPct val="10000"/>
                                  </p:iterate>
                                  <p:childTnLst>
                                    <p:set>
                                      <p:cBhvr override="childStyle">
                                        <p:cTn id="12" dur="500" autoRev="1" fill="hold"/>
                                        <p:tgtEl>
                                          <p:spTgt spid="13"/>
                                        </p:tgtEl>
                                        <p:attrNameLst>
                                          <p:attrName>style.color</p:attrName>
                                        </p:attrNameLst>
                                      </p:cBhvr>
                                      <p:to>
                                        <p:clrVal>
                                          <a:schemeClr val="accent2"/>
                                        </p:clrVal>
                                      </p:to>
                                    </p:set>
                                    <p:set>
                                      <p:cBhvr>
                                        <p:cTn id="13" dur="500" autoRev="1" fill="hold"/>
                                        <p:tgtEl>
                                          <p:spTgt spid="13"/>
                                        </p:tgtEl>
                                        <p:attrNameLst>
                                          <p:attrName>fillcolor</p:attrName>
                                        </p:attrNameLst>
                                      </p:cBhvr>
                                      <p:to>
                                        <p:clrVal>
                                          <a:schemeClr val="accent2"/>
                                        </p:clrVal>
                                      </p:to>
                                    </p:set>
                                    <p:set>
                                      <p:cBhvr>
                                        <p:cTn id="14" dur="500" autoRev="1"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194" y="63974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20</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85860"/>
            <a:ext cx="9601267" cy="454345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endParaRPr lang="en-IN" sz="1920" dirty="0">
              <a:latin typeface="Calibri" pitchFamily="34" charset="0"/>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r>
              <a:rPr lang="en-IN" sz="1440" dirty="0">
                <a:cs typeface="Calibri" pitchFamily="34" charset="0"/>
              </a:rPr>
              <a:t>Run the project data initialization for the asianpaints core extension</a:t>
            </a:r>
          </a:p>
          <a:p>
            <a:pPr marL="548640" lvl="2" indent="-278130" defTabSz="730548" fontAlgn="base">
              <a:spcBef>
                <a:spcPct val="20000"/>
              </a:spcBef>
              <a:spcAft>
                <a:spcPct val="0"/>
              </a:spcAft>
              <a:buClr>
                <a:srgbClr val="009BCC"/>
              </a:buClr>
              <a:buFont typeface="Wingdings" pitchFamily="2" charset="2"/>
              <a:buChar char="Ø"/>
            </a:pPr>
            <a:r>
              <a:rPr lang="en-IN" sz="1440" dirty="0">
                <a:cs typeface="Calibri" pitchFamily="34" charset="0"/>
              </a:rPr>
              <a:t>Run ant all.</a:t>
            </a:r>
          </a:p>
          <a:p>
            <a:pPr marL="548640" lvl="2" indent="-278130" defTabSz="730548" fontAlgn="base">
              <a:spcBef>
                <a:spcPct val="20000"/>
              </a:spcBef>
              <a:spcAft>
                <a:spcPct val="0"/>
              </a:spcAft>
              <a:buClr>
                <a:srgbClr val="009BCC"/>
              </a:buClr>
              <a:buFont typeface="Wingdings" pitchFamily="2" charset="2"/>
              <a:buChar char="Ø"/>
            </a:pPr>
            <a:r>
              <a:rPr lang="en-IN" sz="1440" dirty="0">
                <a:cs typeface="Calibri" pitchFamily="34" charset="0"/>
              </a:rPr>
              <a:t>Update the project data of the asianpaints core extension:</a:t>
            </a:r>
          </a:p>
          <a:p>
            <a:pPr marL="548640" lvl="2" indent="-278130" defTabSz="730548" fontAlgn="base">
              <a:spcBef>
                <a:spcPct val="20000"/>
              </a:spcBef>
              <a:spcAft>
                <a:spcPct val="0"/>
              </a:spcAft>
              <a:buClr>
                <a:srgbClr val="009BCC"/>
              </a:buClr>
              <a:buFont typeface="Wingdings" pitchFamily="2" charset="2"/>
              <a:buChar char="Ø"/>
            </a:pPr>
            <a:r>
              <a:rPr lang="en-IN" sz="1440" dirty="0">
                <a:cs typeface="Calibri" pitchFamily="34" charset="0"/>
              </a:rPr>
              <a:t>Once you have imported the data, you can go to the hmc and look in the </a:t>
            </a:r>
            <a:r>
              <a:rPr lang="en-IN" sz="1440" b="1" dirty="0">
                <a:cs typeface="Calibri" pitchFamily="34" charset="0"/>
              </a:rPr>
              <a:t>Base Commerce</a:t>
            </a:r>
            <a:r>
              <a:rPr lang="en-IN" sz="1440" dirty="0">
                <a:cs typeface="Calibri" pitchFamily="34" charset="0"/>
              </a:rPr>
              <a:t> section that we have a new store called ‘asianpaints ‘.</a:t>
            </a:r>
          </a:p>
          <a:p>
            <a:pPr marL="548640" lvl="2" indent="-278130" defTabSz="730548" fontAlgn="base">
              <a:spcBef>
                <a:spcPct val="20000"/>
              </a:spcBef>
              <a:spcAft>
                <a:spcPct val="0"/>
              </a:spcAft>
              <a:buClr>
                <a:srgbClr val="009BCC"/>
              </a:buClr>
              <a:buFont typeface="Wingdings" pitchFamily="2" charset="2"/>
              <a:buChar char="Ø"/>
            </a:pPr>
            <a:endParaRPr lang="sv-SE" sz="1920" dirty="0">
              <a:latin typeface="Calibri" pitchFamily="34" charset="0"/>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sv-SE" sz="1920" dirty="0">
              <a:latin typeface="Calibri" pitchFamily="34" charset="0"/>
              <a:cs typeface="Calibri" pitchFamily="34" charset="0"/>
            </a:endParaRPr>
          </a:p>
        </p:txBody>
      </p:sp>
      <p:pic>
        <p:nvPicPr>
          <p:cNvPr id="4098" name="Picture 2" descr="D:\Users\vvushako\Desktop\HAC\ppt2.PNG"/>
          <p:cNvPicPr>
            <a:picLocks noChangeAspect="1" noChangeArrowheads="1"/>
          </p:cNvPicPr>
          <p:nvPr/>
        </p:nvPicPr>
        <p:blipFill>
          <a:blip r:embed="rId2" cstate="print"/>
          <a:srcRect/>
          <a:stretch>
            <a:fillRect/>
          </a:stretch>
        </p:blipFill>
        <p:spPr bwMode="auto">
          <a:xfrm>
            <a:off x="1861930" y="3169771"/>
            <a:ext cx="3497580" cy="2788920"/>
          </a:xfrm>
          <a:prstGeom prst="rect">
            <a:avLst/>
          </a:prstGeom>
          <a:noFill/>
        </p:spPr>
      </p:pic>
      <p:pic>
        <p:nvPicPr>
          <p:cNvPr id="4099" name="Picture 3" descr="D:\Users\vvushako\Desktop\HAC\Capturer.PNG"/>
          <p:cNvPicPr>
            <a:picLocks noChangeAspect="1" noChangeArrowheads="1"/>
          </p:cNvPicPr>
          <p:nvPr/>
        </p:nvPicPr>
        <p:blipFill>
          <a:blip r:embed="rId3" cstate="print"/>
          <a:srcRect/>
          <a:stretch>
            <a:fillRect/>
          </a:stretch>
        </p:blipFill>
        <p:spPr bwMode="auto">
          <a:xfrm>
            <a:off x="6009591" y="3169771"/>
            <a:ext cx="4234070" cy="2765107"/>
          </a:xfrm>
          <a:prstGeom prst="rect">
            <a:avLst/>
          </a:prstGeom>
          <a:noFill/>
        </p:spPr>
      </p:pic>
    </p:spTree>
    <p:extLst>
      <p:ext uri="{BB962C8B-B14F-4D97-AF65-F5344CB8AC3E}">
        <p14:creationId xmlns:p14="http://schemas.microsoft.com/office/powerpoint/2010/main" val="2230926550"/>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347" y="636692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21</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85860"/>
            <a:ext cx="9601267" cy="47354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en-US" sz="1680" b="1" dirty="0">
                <a:cs typeface="Calibri" pitchFamily="34" charset="0"/>
              </a:rPr>
              <a:t>Create Products:</a:t>
            </a:r>
          </a:p>
          <a:p>
            <a:pPr marL="891540" lvl="2" indent="-278130" defTabSz="730548" fontAlgn="base">
              <a:spcBef>
                <a:spcPct val="20000"/>
              </a:spcBef>
              <a:spcAft>
                <a:spcPct val="0"/>
              </a:spcAft>
              <a:buClr>
                <a:srgbClr val="009BCC"/>
              </a:buClr>
              <a:buFont typeface="Arial" pitchFamily="34" charset="0"/>
              <a:buChar char="•"/>
            </a:pPr>
            <a:r>
              <a:rPr lang="en-US" sz="1560" dirty="0">
                <a:cs typeface="Calibri" pitchFamily="34" charset="0"/>
              </a:rPr>
              <a:t>In this we will provide impex files for the basic Asianpaints store data.</a:t>
            </a:r>
          </a:p>
          <a:p>
            <a:pPr marL="891540" lvl="2" indent="-278130" defTabSz="730548" fontAlgn="base">
              <a:spcBef>
                <a:spcPct val="20000"/>
              </a:spcBef>
              <a:spcAft>
                <a:spcPct val="0"/>
              </a:spcAft>
              <a:buClr>
                <a:srgbClr val="009BCC"/>
              </a:buClr>
            </a:pPr>
            <a:r>
              <a:rPr lang="en-US" sz="1560" dirty="0">
                <a:cs typeface="Calibri" pitchFamily="34" charset="0"/>
              </a:rPr>
              <a:t>	(like ,</a:t>
            </a:r>
            <a:r>
              <a:rPr lang="en-US" sz="1560" b="1" dirty="0">
                <a:cs typeface="Calibri" pitchFamily="34" charset="0"/>
              </a:rPr>
              <a:t>categories,products,products-media,product-stocklevel,etc</a:t>
            </a:r>
            <a:r>
              <a:rPr lang="en-US" sz="1560" dirty="0">
                <a:cs typeface="Calibri" pitchFamily="34" charset="0"/>
              </a:rPr>
              <a:t>.)</a:t>
            </a:r>
          </a:p>
          <a:p>
            <a:pPr marL="891540" lvl="2" indent="-278130" defTabSz="730548" fontAlgn="base">
              <a:spcBef>
                <a:spcPct val="20000"/>
              </a:spcBef>
              <a:spcAft>
                <a:spcPct val="0"/>
              </a:spcAft>
              <a:buClr>
                <a:srgbClr val="009BCC"/>
              </a:buClr>
              <a:buFont typeface="Arial" pitchFamily="34" charset="0"/>
              <a:buChar char="•"/>
            </a:pPr>
            <a:endParaRPr lang="en-US" sz="600" dirty="0">
              <a:solidFill>
                <a:srgbClr val="000000"/>
              </a:solidFill>
              <a:cs typeface="Calibri" pitchFamily="34" charset="0"/>
            </a:endParaRPr>
          </a:p>
          <a:p>
            <a:pPr marL="891540" lvl="2" indent="-278130" defTabSz="730548" fontAlgn="base">
              <a:spcBef>
                <a:spcPct val="20000"/>
              </a:spcBef>
              <a:spcAft>
                <a:spcPct val="0"/>
              </a:spcAft>
              <a:buClr>
                <a:srgbClr val="009BCC"/>
              </a:buClr>
              <a:buFont typeface="Arial" pitchFamily="34" charset="0"/>
              <a:buChar char="•"/>
            </a:pPr>
            <a:r>
              <a:rPr lang="en-US" sz="1560" dirty="0">
                <a:solidFill>
                  <a:srgbClr val="000000"/>
                </a:solidFill>
                <a:cs typeface="Calibri" pitchFamily="34" charset="0"/>
              </a:rPr>
              <a:t>After this run ant all and restart hybris server update asianpaintsinitialdata—import sampledata(yes).</a:t>
            </a:r>
          </a:p>
          <a:p>
            <a:pPr marL="891540" lvl="2" indent="-278130" defTabSz="730548" fontAlgn="base">
              <a:spcBef>
                <a:spcPct val="20000"/>
              </a:spcBef>
              <a:spcAft>
                <a:spcPct val="0"/>
              </a:spcAft>
              <a:buClr>
                <a:srgbClr val="009BCC"/>
              </a:buClr>
              <a:buFont typeface="Arial" pitchFamily="34" charset="0"/>
              <a:buChar char="•"/>
            </a:pPr>
            <a:endParaRPr lang="en-US" sz="1560" dirty="0">
              <a:solidFill>
                <a:srgbClr val="000000"/>
              </a:solidFill>
              <a:cs typeface="Calibri" pitchFamily="34" charset="0"/>
            </a:endParaRPr>
          </a:p>
          <a:p>
            <a:pPr marL="891540" lvl="2" indent="-278130" defTabSz="730548" fontAlgn="base">
              <a:spcBef>
                <a:spcPct val="20000"/>
              </a:spcBef>
              <a:spcAft>
                <a:spcPct val="0"/>
              </a:spcAft>
              <a:buClr>
                <a:srgbClr val="009BCC"/>
              </a:buClr>
              <a:buFont typeface="Wingdings" pitchFamily="2" charset="2"/>
              <a:buChar char="ü"/>
            </a:pPr>
            <a:r>
              <a:rPr lang="en-US" sz="1560" b="1" dirty="0"/>
              <a:t>Import product categories:-</a:t>
            </a:r>
            <a:endParaRPr lang="sv-SE" sz="1560" b="1" dirty="0">
              <a:cs typeface="Calibri" pitchFamily="34" charset="0"/>
            </a:endParaRPr>
          </a:p>
        </p:txBody>
      </p:sp>
      <p:graphicFrame>
        <p:nvGraphicFramePr>
          <p:cNvPr id="6" name="Table 5"/>
          <p:cNvGraphicFramePr>
            <a:graphicFrameLocks noGrp="1"/>
          </p:cNvGraphicFramePr>
          <p:nvPr/>
        </p:nvGraphicFramePr>
        <p:xfrm>
          <a:off x="2293978" y="3515409"/>
          <a:ext cx="7296912" cy="694030"/>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mn-lt"/>
                          <a:ea typeface="Calibri"/>
                          <a:cs typeface="Calibri"/>
                        </a:rPr>
                        <a:t>File name</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mn-lt"/>
                          <a:ea typeface="Calibri"/>
                          <a:cs typeface="Calibri"/>
                        </a:rPr>
                        <a:t>Description</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b="1" dirty="0">
                          <a:latin typeface="+mn-lt"/>
                          <a:ea typeface="Calibri"/>
                          <a:cs typeface="Times New Roman"/>
                        </a:rPr>
                        <a:t>categories.impex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Imports Categories for your products.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1343">
                <a:tc>
                  <a:txBody>
                    <a:bodyPr/>
                    <a:lstStyle/>
                    <a:p>
                      <a:pPr>
                        <a:lnSpc>
                          <a:spcPct val="115000"/>
                        </a:lnSpc>
                        <a:spcAft>
                          <a:spcPts val="0"/>
                        </a:spcAft>
                      </a:pPr>
                      <a:r>
                        <a:rPr lang="en-US" sz="1300" b="1">
                          <a:latin typeface="+mn-lt"/>
                          <a:ea typeface="Calibri"/>
                          <a:cs typeface="Times New Roman"/>
                        </a:rPr>
                        <a:t>categories_en.impex</a:t>
                      </a:r>
                      <a:endParaRPr lang="en-IN" sz="130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Imports localized names for categories.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Content Placeholder 2"/>
          <p:cNvSpPr txBox="1">
            <a:spLocks/>
          </p:cNvSpPr>
          <p:nvPr/>
        </p:nvSpPr>
        <p:spPr>
          <a:xfrm>
            <a:off x="1466818" y="4457707"/>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sv-SE" sz="1560" b="1" dirty="0">
                <a:latin typeface="Calibri" pitchFamily="34" charset="0"/>
                <a:cs typeface="Calibri" pitchFamily="34" charset="0"/>
              </a:rPr>
              <a:t>Import suppliers:-</a:t>
            </a:r>
          </a:p>
          <a:p>
            <a:pPr marL="548640" lvl="2" indent="-278130" defTabSz="730548" fontAlgn="base">
              <a:spcBef>
                <a:spcPct val="20000"/>
              </a:spcBef>
              <a:spcAft>
                <a:spcPct val="0"/>
              </a:spcAft>
              <a:buClr>
                <a:srgbClr val="009BCC"/>
              </a:buClr>
              <a:buFont typeface="Wingdings" pitchFamily="2" charset="2"/>
              <a:buChar char="ü"/>
            </a:pPr>
            <a:endParaRPr lang="sv-SE" sz="1560" b="1" dirty="0">
              <a:latin typeface="Calibri" pitchFamily="34" charset="0"/>
              <a:cs typeface="Calibri" pitchFamily="34" charset="0"/>
            </a:endParaRPr>
          </a:p>
        </p:txBody>
      </p:sp>
      <p:graphicFrame>
        <p:nvGraphicFramePr>
          <p:cNvPr id="9" name="Table 8"/>
          <p:cNvGraphicFramePr>
            <a:graphicFrameLocks noGrp="1"/>
          </p:cNvGraphicFramePr>
          <p:nvPr/>
        </p:nvGraphicFramePr>
        <p:xfrm>
          <a:off x="2409799" y="4972061"/>
          <a:ext cx="7296912" cy="462686"/>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File name</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Description</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b="1" dirty="0">
                          <a:latin typeface="Arial" pitchFamily="34" charset="0"/>
                          <a:ea typeface="Calibri"/>
                          <a:cs typeface="Arial" pitchFamily="34" charset="0"/>
                        </a:rPr>
                        <a:t>suppliers.impex</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Arial" pitchFamily="34" charset="0"/>
                          <a:ea typeface="Calibri"/>
                          <a:cs typeface="Arial" pitchFamily="34" charset="0"/>
                        </a:rPr>
                        <a:t>Imports store's suppliers.</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40883944"/>
      </p:ext>
    </p:extLst>
  </p:cSld>
  <p:clrMapOvr>
    <a:masterClrMapping/>
  </p:clrMapOvr>
  <p:transition>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347" y="636692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22</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85860"/>
            <a:ext cx="9601267" cy="34290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857250" lvl="2" indent="-331470" defTabSz="730548" fontAlgn="base">
              <a:spcBef>
                <a:spcPct val="20000"/>
              </a:spcBef>
              <a:spcAft>
                <a:spcPct val="0"/>
              </a:spcAft>
              <a:buClr>
                <a:srgbClr val="009BCC"/>
              </a:buClr>
              <a:buFont typeface="Wingdings" pitchFamily="2" charset="2"/>
              <a:buChar char="ü"/>
            </a:pPr>
            <a:r>
              <a:rPr lang="en-US" sz="1560" b="1" dirty="0"/>
              <a:t>Import Products:-</a:t>
            </a:r>
            <a:endParaRPr lang="sv-SE" sz="1560" b="1" dirty="0">
              <a:cs typeface="Calibri" pitchFamily="34" charset="0"/>
            </a:endParaRPr>
          </a:p>
        </p:txBody>
      </p:sp>
      <p:graphicFrame>
        <p:nvGraphicFramePr>
          <p:cNvPr id="10" name="Table 9"/>
          <p:cNvGraphicFramePr>
            <a:graphicFrameLocks noGrp="1"/>
          </p:cNvGraphicFramePr>
          <p:nvPr/>
        </p:nvGraphicFramePr>
        <p:xfrm>
          <a:off x="2324074" y="1800214"/>
          <a:ext cx="7296912" cy="1005840"/>
        </p:xfrm>
        <a:graphic>
          <a:graphicData uri="http://schemas.openxmlformats.org/drawingml/2006/table">
            <a:tbl>
              <a:tblPr/>
              <a:tblGrid>
                <a:gridCol w="3648456"/>
                <a:gridCol w="3648456"/>
              </a:tblGrid>
              <a:tr h="201168">
                <a:tc>
                  <a:txBody>
                    <a:bodyPr/>
                    <a:lstStyle/>
                    <a:p>
                      <a:r>
                        <a:rPr lang="en-US" sz="1300" b="1" dirty="0">
                          <a:solidFill>
                            <a:schemeClr val="bg1"/>
                          </a:solidFill>
                          <a:latin typeface="+mn-lt"/>
                          <a:ea typeface="Times New Roman"/>
                          <a:cs typeface="Calibri"/>
                        </a:rPr>
                        <a:t>File name</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mn-lt"/>
                          <a:ea typeface="Times New Roman"/>
                          <a:cs typeface="Calibri"/>
                        </a:rPr>
                        <a:t>Description</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402336">
                <a:tc>
                  <a:txBody>
                    <a:bodyPr/>
                    <a:lstStyle/>
                    <a:p>
                      <a:r>
                        <a:rPr lang="en-US" sz="1300" b="1" dirty="0">
                          <a:latin typeface="+mn-lt"/>
                          <a:ea typeface="Times New Roman"/>
                          <a:cs typeface="Calibri"/>
                        </a:rPr>
                        <a:t>products.impex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Imports products available from the merchandise store.</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r>
                        <a:rPr lang="en-US" sz="1300" b="1" dirty="0">
                          <a:latin typeface="+mn-lt"/>
                          <a:ea typeface="Times New Roman"/>
                          <a:cs typeface="Calibri"/>
                        </a:rPr>
                        <a:t>products-media.impex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Import product medias.</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r>
                        <a:rPr lang="en-US" sz="1300" b="1" dirty="0">
                          <a:latin typeface="+mn-lt"/>
                          <a:ea typeface="Times New Roman"/>
                          <a:cs typeface="Calibri"/>
                        </a:rPr>
                        <a:t>products_en.impex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Imports localized attributes of the products.</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nvGraphicFramePr>
        <p:xfrm>
          <a:off x="2324074" y="3686177"/>
          <a:ext cx="7296912" cy="402336"/>
        </p:xfrm>
        <a:graphic>
          <a:graphicData uri="http://schemas.openxmlformats.org/drawingml/2006/table">
            <a:tbl>
              <a:tblPr/>
              <a:tblGrid>
                <a:gridCol w="3648456"/>
                <a:gridCol w="3648456"/>
              </a:tblGrid>
              <a:tr h="201168">
                <a:tc>
                  <a:txBody>
                    <a:bodyPr/>
                    <a:lstStyle/>
                    <a:p>
                      <a:r>
                        <a:rPr lang="en-US" sz="1300" b="1" dirty="0">
                          <a:solidFill>
                            <a:schemeClr val="bg1"/>
                          </a:solidFill>
                          <a:latin typeface="+mn-lt"/>
                          <a:ea typeface="Times New Roman"/>
                          <a:cs typeface="Calibri"/>
                        </a:rPr>
                        <a:t>File name</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mn-lt"/>
                          <a:ea typeface="Times New Roman"/>
                          <a:cs typeface="Calibri"/>
                        </a:rPr>
                        <a:t>Description</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01168">
                <a:tc>
                  <a:txBody>
                    <a:bodyPr/>
                    <a:lstStyle/>
                    <a:p>
                      <a:r>
                        <a:rPr lang="en-US" sz="1300" b="1" dirty="0">
                          <a:latin typeface="+mn-lt"/>
                          <a:ea typeface="Times New Roman"/>
                          <a:cs typeface="Calibri"/>
                        </a:rPr>
                        <a:t>products-prices.impex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Imports prices of the products.</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Content Placeholder 2"/>
          <p:cNvSpPr txBox="1">
            <a:spLocks/>
          </p:cNvSpPr>
          <p:nvPr/>
        </p:nvSpPr>
        <p:spPr>
          <a:xfrm>
            <a:off x="1466818" y="3257549"/>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sv-SE" sz="1560" b="1" dirty="0">
                <a:latin typeface="Arial" pitchFamily="34" charset="0"/>
                <a:cs typeface="Arial" pitchFamily="34" charset="0"/>
              </a:rPr>
              <a:t>Import product prices:-</a:t>
            </a:r>
          </a:p>
        </p:txBody>
      </p:sp>
      <p:sp>
        <p:nvSpPr>
          <p:cNvPr id="14" name="Content Placeholder 2"/>
          <p:cNvSpPr txBox="1">
            <a:spLocks/>
          </p:cNvSpPr>
          <p:nvPr/>
        </p:nvSpPr>
        <p:spPr>
          <a:xfrm>
            <a:off x="1381092" y="4509374"/>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sv-SE" sz="1560" b="1" dirty="0">
                <a:cs typeface="Calibri" pitchFamily="34" charset="0"/>
              </a:rPr>
              <a:t>Import product relation data (cross-selling, accessories):-</a:t>
            </a:r>
          </a:p>
        </p:txBody>
      </p:sp>
      <p:graphicFrame>
        <p:nvGraphicFramePr>
          <p:cNvPr id="15" name="Table 14"/>
          <p:cNvGraphicFramePr>
            <a:graphicFrameLocks noGrp="1"/>
          </p:cNvGraphicFramePr>
          <p:nvPr/>
        </p:nvGraphicFramePr>
        <p:xfrm>
          <a:off x="2324074" y="4938003"/>
          <a:ext cx="7296912" cy="462686"/>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mn-lt"/>
                          <a:ea typeface="Calibri"/>
                          <a:cs typeface="Calibri"/>
                        </a:rPr>
                        <a:t>File name</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mn-lt"/>
                          <a:ea typeface="Calibri"/>
                          <a:cs typeface="Calibri"/>
                        </a:rPr>
                        <a:t>Description</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b="1" dirty="0">
                          <a:latin typeface="+mn-lt"/>
                          <a:ea typeface="Calibri"/>
                          <a:cs typeface="Times New Roman"/>
                        </a:rPr>
                        <a:t>products-relations.impex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Imports relations between the products.</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85287629"/>
      </p:ext>
    </p:extLst>
  </p:cSld>
  <p:clrMapOvr>
    <a:masterClrMapping/>
  </p:clrMapOvr>
  <p:transition>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347" y="636692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23</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00135"/>
            <a:ext cx="9601267" cy="34290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857250" lvl="2" indent="-331470" defTabSz="730548" fontAlgn="base">
              <a:spcBef>
                <a:spcPct val="20000"/>
              </a:spcBef>
              <a:spcAft>
                <a:spcPct val="0"/>
              </a:spcAft>
              <a:buClr>
                <a:srgbClr val="009BCC"/>
              </a:buClr>
              <a:buFont typeface="Wingdings" pitchFamily="2" charset="2"/>
              <a:buChar char="ü"/>
            </a:pPr>
            <a:r>
              <a:rPr lang="en-US" sz="1560" b="1" dirty="0"/>
              <a:t>Import stock levels:-</a:t>
            </a:r>
            <a:endParaRPr lang="sv-SE" sz="1560" b="1" dirty="0">
              <a:cs typeface="Calibri" pitchFamily="34" charset="0"/>
            </a:endParaRPr>
          </a:p>
        </p:txBody>
      </p:sp>
      <p:sp>
        <p:nvSpPr>
          <p:cNvPr id="13" name="Content Placeholder 2"/>
          <p:cNvSpPr txBox="1">
            <a:spLocks/>
          </p:cNvSpPr>
          <p:nvPr/>
        </p:nvSpPr>
        <p:spPr>
          <a:xfrm>
            <a:off x="1466818" y="2314567"/>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en-IN" sz="1560" b="1" dirty="0">
                <a:latin typeface="Calibri" pitchFamily="34" charset="0"/>
                <a:cs typeface="Calibri" pitchFamily="34" charset="0"/>
              </a:rPr>
              <a:t>Assign warehouse to base store:-</a:t>
            </a:r>
          </a:p>
        </p:txBody>
      </p:sp>
      <p:graphicFrame>
        <p:nvGraphicFramePr>
          <p:cNvPr id="16" name="Table 15"/>
          <p:cNvGraphicFramePr>
            <a:graphicFrameLocks noGrp="1"/>
          </p:cNvGraphicFramePr>
          <p:nvPr/>
        </p:nvGraphicFramePr>
        <p:xfrm>
          <a:off x="2293978" y="1614398"/>
          <a:ext cx="7296912" cy="689914"/>
        </p:xfrm>
        <a:graphic>
          <a:graphicData uri="http://schemas.openxmlformats.org/drawingml/2006/table">
            <a:tbl>
              <a:tblPr/>
              <a:tblGrid>
                <a:gridCol w="3648456"/>
                <a:gridCol w="3648456"/>
              </a:tblGrid>
              <a:tr h="287578">
                <a:tc>
                  <a:txBody>
                    <a:bodyPr/>
                    <a:lstStyle/>
                    <a:p>
                      <a:r>
                        <a:rPr lang="en-US" sz="1300" b="1" dirty="0">
                          <a:solidFill>
                            <a:schemeClr val="bg1"/>
                          </a:solidFill>
                          <a:latin typeface="+mn-lt"/>
                          <a:ea typeface="Times New Roman"/>
                          <a:cs typeface="Calibri"/>
                        </a:rPr>
                        <a:t>File name</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mn-lt"/>
                          <a:ea typeface="Times New Roman"/>
                          <a:cs typeface="Calibri"/>
                        </a:rPr>
                        <a:t>Description</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87578">
                <a:tc>
                  <a:txBody>
                    <a:bodyPr/>
                    <a:lstStyle/>
                    <a:p>
                      <a:r>
                        <a:rPr lang="en-US" sz="1300" b="1" dirty="0">
                          <a:latin typeface="+mn-lt"/>
                          <a:ea typeface="Times New Roman"/>
                          <a:cs typeface="Calibri"/>
                        </a:rPr>
                        <a:t>products-stocklevels.impex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Imports warehouse stocklevels for the products.</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7" name="Table 16"/>
          <p:cNvGraphicFramePr>
            <a:graphicFrameLocks noGrp="1"/>
          </p:cNvGraphicFramePr>
          <p:nvPr/>
        </p:nvGraphicFramePr>
        <p:xfrm>
          <a:off x="2409799" y="2710054"/>
          <a:ext cx="7296912" cy="804672"/>
        </p:xfrm>
        <a:graphic>
          <a:graphicData uri="http://schemas.openxmlformats.org/drawingml/2006/table">
            <a:tbl>
              <a:tblPr/>
              <a:tblGrid>
                <a:gridCol w="3648456"/>
                <a:gridCol w="3648456"/>
              </a:tblGrid>
              <a:tr h="201168">
                <a:tc>
                  <a:txBody>
                    <a:bodyPr/>
                    <a:lstStyle/>
                    <a:p>
                      <a:r>
                        <a:rPr lang="en-US" sz="1300" b="1" dirty="0">
                          <a:solidFill>
                            <a:schemeClr val="bg1"/>
                          </a:solidFill>
                          <a:latin typeface="+mn-lt"/>
                          <a:ea typeface="Times New Roman"/>
                          <a:cs typeface="Calibri"/>
                        </a:rPr>
                        <a:t>File name</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r>
                        <a:rPr lang="en-US" sz="1300" b="1" dirty="0">
                          <a:solidFill>
                            <a:schemeClr val="bg1"/>
                          </a:solidFill>
                          <a:latin typeface="+mn-lt"/>
                          <a:ea typeface="Times New Roman"/>
                          <a:cs typeface="Calibri"/>
                        </a:rPr>
                        <a:t>Description</a:t>
                      </a:r>
                      <a:endParaRPr lang="en-IN" sz="1300" b="1" dirty="0">
                        <a:solidFill>
                          <a:schemeClr val="bg1"/>
                        </a:solidFill>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603504">
                <a:tc>
                  <a:txBody>
                    <a:bodyPr/>
                    <a:lstStyle/>
                    <a:p>
                      <a:r>
                        <a:rPr lang="en-US" sz="1300" b="1" dirty="0">
                          <a:latin typeface="+mn-lt"/>
                          <a:ea typeface="Times New Roman"/>
                          <a:cs typeface="Calibri"/>
                        </a:rPr>
                        <a:t>warehouses.impex</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b="0" dirty="0">
                          <a:latin typeface="+mn-lt"/>
                          <a:ea typeface="Times New Roman"/>
                          <a:cs typeface="Calibri"/>
                        </a:rPr>
                        <a:t>Navigate to the </a:t>
                      </a:r>
                      <a:r>
                        <a:rPr lang="en-US" sz="1300" b="0" dirty="0" smtClean="0">
                          <a:latin typeface="+mn-lt"/>
                          <a:ea typeface="Times New Roman"/>
                          <a:cs typeface="Calibri"/>
                        </a:rPr>
                        <a:t>sampledata/stores/asianpaints directory</a:t>
                      </a:r>
                      <a:r>
                        <a:rPr lang="en-US" sz="1300" b="0" dirty="0">
                          <a:latin typeface="+mn-lt"/>
                          <a:ea typeface="Times New Roman"/>
                          <a:cs typeface="Calibri"/>
                        </a:rPr>
                        <a:t>, and assign a warehouse to the base store.</a:t>
                      </a:r>
                      <a:endParaRPr lang="en-IN" sz="1300" b="1"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Content Placeholder 2"/>
          <p:cNvSpPr txBox="1">
            <a:spLocks/>
          </p:cNvSpPr>
          <p:nvPr/>
        </p:nvSpPr>
        <p:spPr>
          <a:xfrm>
            <a:off x="1466818" y="3600451"/>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en-IN" sz="1560" b="1" dirty="0">
                <a:cs typeface="Calibri" pitchFamily="34" charset="0"/>
              </a:rPr>
              <a:t>Restart the server &amp; Go to the admin console:</a:t>
            </a:r>
          </a:p>
        </p:txBody>
      </p:sp>
      <p:pic>
        <p:nvPicPr>
          <p:cNvPr id="2051" name="Picture 3" descr="D:\Users\vvushako\Desktop\HAC\ppt1.PNG"/>
          <p:cNvPicPr>
            <a:picLocks noChangeAspect="1" noChangeArrowheads="1"/>
          </p:cNvPicPr>
          <p:nvPr/>
        </p:nvPicPr>
        <p:blipFill>
          <a:blip r:embed="rId2" cstate="print"/>
          <a:srcRect/>
          <a:stretch>
            <a:fillRect/>
          </a:stretch>
        </p:blipFill>
        <p:spPr bwMode="auto">
          <a:xfrm>
            <a:off x="4281398" y="3947458"/>
            <a:ext cx="3024336" cy="2333059"/>
          </a:xfrm>
          <a:prstGeom prst="rect">
            <a:avLst/>
          </a:prstGeom>
          <a:noFill/>
        </p:spPr>
      </p:pic>
    </p:spTree>
    <p:extLst>
      <p:ext uri="{BB962C8B-B14F-4D97-AF65-F5344CB8AC3E}">
        <p14:creationId xmlns:p14="http://schemas.microsoft.com/office/powerpoint/2010/main" val="3282725700"/>
      </p:ext>
    </p:extLst>
  </p:cSld>
  <p:clrMapOvr>
    <a:masterClrMapping/>
  </p:clrMapOvr>
  <p:transition>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347" y="64533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24</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00135"/>
            <a:ext cx="9601267" cy="34290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857250" lvl="2" indent="-331470" defTabSz="730548" fontAlgn="base">
              <a:spcBef>
                <a:spcPct val="20000"/>
              </a:spcBef>
              <a:spcAft>
                <a:spcPct val="0"/>
              </a:spcAft>
              <a:buClr>
                <a:srgbClr val="009BCC"/>
              </a:buClr>
              <a:buFont typeface="Wingdings" pitchFamily="2" charset="2"/>
              <a:buChar char="ü"/>
            </a:pPr>
            <a:r>
              <a:rPr lang="en-IN" sz="1560" b="1" dirty="0">
                <a:latin typeface="Arial" pitchFamily="34" charset="0"/>
                <a:cs typeface="Arial" pitchFamily="34" charset="0"/>
              </a:rPr>
              <a:t> go and visit </a:t>
            </a:r>
            <a:r>
              <a:rPr lang="en-IN" sz="1560" b="1" dirty="0">
                <a:latin typeface="Arial" pitchFamily="34" charset="0"/>
                <a:cs typeface="Arial" pitchFamily="34" charset="0"/>
                <a:hlinkClick r:id="rId2"/>
              </a:rPr>
              <a:t>productcockpit</a:t>
            </a:r>
            <a:r>
              <a:rPr lang="en-IN" sz="1560" b="1" dirty="0">
                <a:latin typeface="Arial" pitchFamily="34" charset="0"/>
                <a:cs typeface="Arial" pitchFamily="34" charset="0"/>
              </a:rPr>
              <a:t> to review newly created products</a:t>
            </a:r>
            <a:endParaRPr lang="sv-SE" sz="1560" b="1" dirty="0">
              <a:latin typeface="Arial" pitchFamily="34" charset="0"/>
              <a:cs typeface="Arial" pitchFamily="34" charset="0"/>
            </a:endParaRPr>
          </a:p>
        </p:txBody>
      </p:sp>
      <p:pic>
        <p:nvPicPr>
          <p:cNvPr id="1026" name="Picture 2" descr="D:\Users\vvushako\Desktop\ppt1.PNG"/>
          <p:cNvPicPr>
            <a:picLocks noChangeAspect="1" noChangeArrowheads="1"/>
          </p:cNvPicPr>
          <p:nvPr/>
        </p:nvPicPr>
        <p:blipFill>
          <a:blip r:embed="rId3" cstate="print"/>
          <a:srcRect/>
          <a:stretch>
            <a:fillRect/>
          </a:stretch>
        </p:blipFill>
        <p:spPr bwMode="auto">
          <a:xfrm>
            <a:off x="1689110" y="1614398"/>
            <a:ext cx="8727370" cy="4320480"/>
          </a:xfrm>
          <a:prstGeom prst="rect">
            <a:avLst/>
          </a:prstGeom>
          <a:noFill/>
        </p:spPr>
      </p:pic>
    </p:spTree>
    <p:extLst>
      <p:ext uri="{BB962C8B-B14F-4D97-AF65-F5344CB8AC3E}">
        <p14:creationId xmlns:p14="http://schemas.microsoft.com/office/powerpoint/2010/main" val="1046009144"/>
      </p:ext>
    </p:extLst>
  </p:cSld>
  <p:clrMapOvr>
    <a:masterClrMapping/>
  </p:clrMapOvr>
  <p:transition>
    <p:push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21194" y="63974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25</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normAutofit fontScale="90000"/>
          </a:bodyPr>
          <a:lstStyle/>
          <a:p>
            <a:pPr lvl="0" algn="l"/>
            <a:r>
              <a:rPr lang="sv-SE" dirty="0" smtClean="0">
                <a:latin typeface="Cambria Math" pitchFamily="18" charset="0"/>
                <a:ea typeface="Cambria Math" pitchFamily="18" charset="0"/>
              </a:rPr>
              <a:t>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endParaRPr lang="sv-SE" dirty="0">
              <a:latin typeface="Cambria Math" pitchFamily="18" charset="0"/>
              <a:ea typeface="Cambria Math" pitchFamily="18" charset="0"/>
            </a:endParaRPr>
          </a:p>
        </p:txBody>
      </p:sp>
      <p:sp>
        <p:nvSpPr>
          <p:cNvPr id="12" name="Content Placeholder 2"/>
          <p:cNvSpPr txBox="1">
            <a:spLocks/>
          </p:cNvSpPr>
          <p:nvPr/>
        </p:nvSpPr>
        <p:spPr>
          <a:xfrm>
            <a:off x="1209641" y="1285860"/>
            <a:ext cx="9601267" cy="1285884"/>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en-US" sz="1680" b="1" dirty="0">
                <a:cs typeface="Calibri" pitchFamily="34" charset="0"/>
              </a:rPr>
              <a:t>Import site content</a:t>
            </a:r>
          </a:p>
          <a:p>
            <a:pPr marL="891540" lvl="2" indent="-278130" defTabSz="730548" fontAlgn="base">
              <a:spcBef>
                <a:spcPct val="20000"/>
              </a:spcBef>
              <a:spcAft>
                <a:spcPct val="0"/>
              </a:spcAft>
              <a:buClr>
                <a:srgbClr val="009BCC"/>
              </a:buClr>
              <a:buFont typeface="Arial" pitchFamily="34" charset="0"/>
              <a:buChar char="•"/>
            </a:pPr>
            <a:r>
              <a:rPr lang="en-IN" sz="1560" dirty="0">
                <a:cs typeface="Calibri" pitchFamily="34" charset="0"/>
              </a:rPr>
              <a:t>Remember that the following files are relative to the asianpaintsinitialdata/resources/asianpaintsinitialdata directory.</a:t>
            </a:r>
          </a:p>
          <a:p>
            <a:pPr marL="891540" lvl="2" indent="-278130" defTabSz="730548" fontAlgn="base">
              <a:spcBef>
                <a:spcPct val="20000"/>
              </a:spcBef>
              <a:spcAft>
                <a:spcPct val="0"/>
              </a:spcAft>
              <a:buClr>
                <a:srgbClr val="009BCC"/>
              </a:buClr>
              <a:buFont typeface="Arial" pitchFamily="34" charset="0"/>
              <a:buChar char="•"/>
            </a:pPr>
            <a:endParaRPr lang="en-IN" sz="600" dirty="0">
              <a:cs typeface="Calibri" pitchFamily="34" charset="0"/>
            </a:endParaRPr>
          </a:p>
          <a:p>
            <a:pPr marL="891540" lvl="2" indent="-278130" defTabSz="730548" fontAlgn="base">
              <a:spcBef>
                <a:spcPct val="20000"/>
              </a:spcBef>
              <a:spcAft>
                <a:spcPct val="0"/>
              </a:spcAft>
              <a:buClr>
                <a:srgbClr val="009BCC"/>
              </a:buClr>
              <a:buFont typeface="Wingdings" pitchFamily="2" charset="2"/>
              <a:buChar char="ü"/>
            </a:pPr>
            <a:r>
              <a:rPr lang="en-IN" sz="1560" b="1" dirty="0">
                <a:cs typeface="Calibri" pitchFamily="34" charset="0"/>
              </a:rPr>
              <a:t>Import CMS data:-</a:t>
            </a:r>
          </a:p>
          <a:p>
            <a:pPr marL="891540" lvl="2" indent="-278130" defTabSz="730548" fontAlgn="base">
              <a:spcBef>
                <a:spcPct val="20000"/>
              </a:spcBef>
              <a:spcAft>
                <a:spcPct val="0"/>
              </a:spcAft>
              <a:buClr>
                <a:srgbClr val="009BCC"/>
              </a:buClr>
              <a:buFont typeface="Arial" pitchFamily="34" charset="0"/>
              <a:buChar char="•"/>
            </a:pPr>
            <a:endParaRPr lang="en-IN" sz="1560" dirty="0">
              <a:cs typeface="Calibri" pitchFamily="34" charset="0"/>
            </a:endParaRPr>
          </a:p>
        </p:txBody>
      </p:sp>
      <p:sp>
        <p:nvSpPr>
          <p:cNvPr id="8" name="Content Placeholder 2"/>
          <p:cNvSpPr txBox="1">
            <a:spLocks/>
          </p:cNvSpPr>
          <p:nvPr/>
        </p:nvSpPr>
        <p:spPr>
          <a:xfrm>
            <a:off x="1466818" y="3506501"/>
            <a:ext cx="9601267" cy="34290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sv-SE" sz="1560" b="1" dirty="0">
                <a:latin typeface="Arial" pitchFamily="34" charset="0"/>
                <a:cs typeface="Arial" pitchFamily="34" charset="0"/>
              </a:rPr>
              <a:t>Import email content:-</a:t>
            </a:r>
          </a:p>
          <a:p>
            <a:pPr marL="548640" lvl="2" indent="-278130" defTabSz="730548" fontAlgn="base">
              <a:spcBef>
                <a:spcPct val="20000"/>
              </a:spcBef>
              <a:spcAft>
                <a:spcPct val="0"/>
              </a:spcAft>
              <a:buClr>
                <a:srgbClr val="009BCC"/>
              </a:buClr>
              <a:buFont typeface="Wingdings" pitchFamily="2" charset="2"/>
              <a:buChar char="ü"/>
            </a:pPr>
            <a:endParaRPr lang="sv-SE" sz="1560" b="1" dirty="0">
              <a:latin typeface="Arial" pitchFamily="34" charset="0"/>
              <a:cs typeface="Arial" pitchFamily="34" charset="0"/>
            </a:endParaRPr>
          </a:p>
        </p:txBody>
      </p:sp>
      <p:graphicFrame>
        <p:nvGraphicFramePr>
          <p:cNvPr id="10" name="Table 9"/>
          <p:cNvGraphicFramePr>
            <a:graphicFrameLocks noGrp="1"/>
          </p:cNvGraphicFramePr>
          <p:nvPr/>
        </p:nvGraphicFramePr>
        <p:xfrm>
          <a:off x="2409799" y="2649245"/>
          <a:ext cx="7296912" cy="694030"/>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mn-lt"/>
                          <a:ea typeface="Calibri"/>
                          <a:cs typeface="Calibri"/>
                        </a:rPr>
                        <a:t>File name</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mn-lt"/>
                          <a:ea typeface="Calibri"/>
                          <a:cs typeface="Calibri"/>
                        </a:rPr>
                        <a:t>Description</a:t>
                      </a:r>
                      <a:endParaRPr lang="en-IN" sz="1300"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b="1" dirty="0">
                          <a:latin typeface="+mn-lt"/>
                          <a:ea typeface="Calibri"/>
                          <a:cs typeface="Times New Roman"/>
                        </a:rPr>
                        <a:t>cms-content.impex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Real CMS content for the </a:t>
                      </a:r>
                      <a:r>
                        <a:rPr lang="en-US" sz="1300" dirty="0" smtClean="0">
                          <a:latin typeface="+mn-lt"/>
                          <a:ea typeface="Calibri"/>
                          <a:cs typeface="Times New Roman"/>
                        </a:rPr>
                        <a:t>Asian Paints site</a:t>
                      </a:r>
                      <a:r>
                        <a:rPr lang="en-US" sz="1300" dirty="0">
                          <a:latin typeface="+mn-lt"/>
                          <a:ea typeface="Calibri"/>
                          <a:cs typeface="Times New Roman"/>
                        </a:rPr>
                        <a:t>.</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1343">
                <a:tc>
                  <a:txBody>
                    <a:bodyPr/>
                    <a:lstStyle/>
                    <a:p>
                      <a:pPr>
                        <a:lnSpc>
                          <a:spcPct val="115000"/>
                        </a:lnSpc>
                        <a:spcAft>
                          <a:spcPts val="0"/>
                        </a:spcAft>
                      </a:pPr>
                      <a:r>
                        <a:rPr lang="en-US" sz="1300" b="1" dirty="0">
                          <a:latin typeface="+mn-lt"/>
                          <a:ea typeface="Calibri"/>
                          <a:cs typeface="Times New Roman"/>
                        </a:rPr>
                        <a:t>cms-content_en.impex</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mn-lt"/>
                          <a:ea typeface="Calibri"/>
                          <a:cs typeface="Times New Roman"/>
                        </a:rPr>
                        <a:t>Localized CMS content.</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nvGraphicFramePr>
        <p:xfrm>
          <a:off x="2409799" y="3849403"/>
          <a:ext cx="7296912" cy="694030"/>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File name</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Description</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dirty="0">
                          <a:latin typeface="Arial" pitchFamily="34" charset="0"/>
                          <a:ea typeface="Calibri"/>
                          <a:cs typeface="Arial" pitchFamily="34" charset="0"/>
                        </a:rPr>
                        <a:t>email-content.impex</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Arial" pitchFamily="34" charset="0"/>
                          <a:ea typeface="Calibri"/>
                          <a:cs typeface="Arial" pitchFamily="34" charset="0"/>
                        </a:rPr>
                        <a:t>Here add email content.</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1343">
                <a:tc>
                  <a:txBody>
                    <a:bodyPr/>
                    <a:lstStyle/>
                    <a:p>
                      <a:pPr>
                        <a:lnSpc>
                          <a:spcPct val="115000"/>
                        </a:lnSpc>
                        <a:spcAft>
                          <a:spcPts val="0"/>
                        </a:spcAft>
                      </a:pPr>
                      <a:r>
                        <a:rPr lang="en-US" sz="1300" dirty="0">
                          <a:latin typeface="Arial" pitchFamily="34" charset="0"/>
                          <a:ea typeface="Calibri"/>
                          <a:cs typeface="Arial" pitchFamily="34" charset="0"/>
                        </a:rPr>
                        <a:t>email-content_en.impex</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Arial" pitchFamily="34" charset="0"/>
                          <a:ea typeface="Calibri"/>
                          <a:cs typeface="Arial" pitchFamily="34" charset="0"/>
                        </a:rPr>
                        <a:t>Localized email content for English.</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Content Placeholder 2"/>
          <p:cNvSpPr txBox="1">
            <a:spLocks/>
          </p:cNvSpPr>
          <p:nvPr/>
        </p:nvSpPr>
        <p:spPr>
          <a:xfrm>
            <a:off x="1466818" y="4714884"/>
            <a:ext cx="9601267" cy="342902"/>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ü"/>
            </a:pPr>
            <a:r>
              <a:rPr lang="sv-SE" sz="1560" b="1" dirty="0">
                <a:latin typeface="Arial" pitchFamily="34" charset="0"/>
                <a:cs typeface="Arial" pitchFamily="34" charset="0"/>
              </a:rPr>
              <a:t>Configuring cmsmanager:-</a:t>
            </a:r>
          </a:p>
          <a:p>
            <a:pPr marL="548640" lvl="2" indent="-278130" defTabSz="730548" fontAlgn="base">
              <a:spcBef>
                <a:spcPct val="20000"/>
              </a:spcBef>
              <a:spcAft>
                <a:spcPct val="0"/>
              </a:spcAft>
              <a:buClr>
                <a:srgbClr val="009BCC"/>
              </a:buClr>
              <a:buFont typeface="Wingdings" pitchFamily="2" charset="2"/>
              <a:buChar char="ü"/>
            </a:pPr>
            <a:endParaRPr lang="sv-SE" sz="1560" b="1" dirty="0">
              <a:latin typeface="Arial" pitchFamily="34" charset="0"/>
              <a:cs typeface="Arial" pitchFamily="34" charset="0"/>
            </a:endParaRPr>
          </a:p>
        </p:txBody>
      </p:sp>
      <p:graphicFrame>
        <p:nvGraphicFramePr>
          <p:cNvPr id="14" name="Table 13"/>
          <p:cNvGraphicFramePr>
            <a:graphicFrameLocks noGrp="1"/>
          </p:cNvGraphicFramePr>
          <p:nvPr/>
        </p:nvGraphicFramePr>
        <p:xfrm>
          <a:off x="2447544" y="5109454"/>
          <a:ext cx="7296912" cy="462686"/>
        </p:xfrm>
        <a:graphic>
          <a:graphicData uri="http://schemas.openxmlformats.org/drawingml/2006/table">
            <a:tbl>
              <a:tblPr/>
              <a:tblGrid>
                <a:gridCol w="3648456"/>
                <a:gridCol w="3648456"/>
              </a:tblGrid>
              <a:tr h="231343">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File name</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0"/>
                        </a:spcAft>
                      </a:pPr>
                      <a:r>
                        <a:rPr lang="en-US" sz="1300" b="1" dirty="0">
                          <a:solidFill>
                            <a:schemeClr val="bg1"/>
                          </a:solidFill>
                          <a:latin typeface="Arial" pitchFamily="34" charset="0"/>
                          <a:ea typeface="Calibri"/>
                          <a:cs typeface="Arial" pitchFamily="34" charset="0"/>
                        </a:rPr>
                        <a:t>Description</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1343">
                <a:tc>
                  <a:txBody>
                    <a:bodyPr/>
                    <a:lstStyle/>
                    <a:p>
                      <a:pPr>
                        <a:lnSpc>
                          <a:spcPct val="115000"/>
                        </a:lnSpc>
                        <a:spcAft>
                          <a:spcPts val="0"/>
                        </a:spcAft>
                      </a:pPr>
                      <a:r>
                        <a:rPr lang="en-US" sz="1300" dirty="0">
                          <a:latin typeface="Arial" pitchFamily="34" charset="0"/>
                          <a:ea typeface="Calibri"/>
                          <a:cs typeface="Arial" pitchFamily="34" charset="0"/>
                        </a:rPr>
                        <a:t>cmscockpit-users.impex</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300" dirty="0">
                          <a:latin typeface="Arial" pitchFamily="34" charset="0"/>
                          <a:ea typeface="Calibri"/>
                          <a:cs typeface="Arial" pitchFamily="34" charset="0"/>
                        </a:rPr>
                        <a:t>Here configure cmsmanager.</a:t>
                      </a:r>
                      <a:endParaRPr lang="en-IN" sz="130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00772880"/>
      </p:ext>
    </p:extLst>
  </p:cSld>
  <p:clrMapOvr>
    <a:masterClrMapping/>
  </p:clrMapOvr>
  <p:transition>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113794"/>
            <a:ext cx="10972800" cy="1188000"/>
          </a:xfrm>
        </p:spPr>
        <p:txBody>
          <a:bodyPr/>
          <a:lstStyle/>
          <a:p>
            <a:pPr lvl="0"/>
            <a:r>
              <a:rPr lang="sv-SE" dirty="0" smtClean="0">
                <a:latin typeface="Cambria Math" pitchFamily="18" charset="0"/>
                <a:ea typeface="Cambria Math" pitchFamily="18" charset="0"/>
              </a:rPr>
              <a:t>Links</a:t>
            </a:r>
            <a:endParaRPr lang="sv-SE" dirty="0">
              <a:latin typeface="Cambria Math" pitchFamily="18" charset="0"/>
              <a:ea typeface="Cambria Math" pitchFamily="18" charset="0"/>
            </a:endParaRPr>
          </a:p>
        </p:txBody>
      </p:sp>
      <p:sp>
        <p:nvSpPr>
          <p:cNvPr id="7" name="Content Placeholder 2"/>
          <p:cNvSpPr txBox="1">
            <a:spLocks/>
          </p:cNvSpPr>
          <p:nvPr/>
        </p:nvSpPr>
        <p:spPr>
          <a:xfrm>
            <a:off x="911424" y="1009531"/>
            <a:ext cx="10369152" cy="5443805"/>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52450" indent="-278130" defTabSz="730548" fontAlgn="base">
              <a:spcBef>
                <a:spcPct val="20000"/>
              </a:spcBef>
              <a:spcAft>
                <a:spcPct val="0"/>
              </a:spcAft>
              <a:buClr>
                <a:srgbClr val="009BCC"/>
              </a:buClr>
              <a:buFont typeface="Wingdings" pitchFamily="2" charset="2"/>
              <a:buChar char="Ø"/>
            </a:pPr>
            <a:r>
              <a:rPr lang="en-US" sz="1680" dirty="0">
                <a:solidFill>
                  <a:srgbClr val="000000"/>
                </a:solidFill>
                <a:cs typeface="Calibri" pitchFamily="34" charset="0"/>
              </a:rPr>
              <a:t>Asian Paints Store Link: </a:t>
            </a:r>
            <a:r>
              <a:rPr lang="en-US" sz="1440" b="1" dirty="0">
                <a:solidFill>
                  <a:schemeClr val="tx2"/>
                </a:solidFill>
                <a:hlinkClick r:id="rId2"/>
              </a:rPr>
              <a:t>https://asianpaints.local:9002/asianpaintsstorefront/asianpaints/en/ </a:t>
            </a:r>
            <a:endParaRPr lang="en-US" sz="1440" dirty="0">
              <a:solidFill>
                <a:srgbClr val="000000"/>
              </a:solidFill>
              <a:cs typeface="Calibri" pitchFamily="34" charset="0"/>
            </a:endParaRPr>
          </a:p>
          <a:p>
            <a:pPr marL="552450" indent="-278130" defTabSz="730548" fontAlgn="base">
              <a:spcBef>
                <a:spcPct val="20000"/>
              </a:spcBef>
              <a:spcAft>
                <a:spcPct val="0"/>
              </a:spcAft>
              <a:buClr>
                <a:srgbClr val="009BCC"/>
              </a:buClr>
            </a:pPr>
            <a:r>
              <a:rPr lang="en-US" sz="1260" b="1" dirty="0">
                <a:solidFill>
                  <a:schemeClr val="tx2"/>
                </a:solidFill>
              </a:rPr>
              <a:t>		</a:t>
            </a:r>
          </a:p>
          <a:p>
            <a:pPr marL="891540" lvl="2" indent="-278130" defTabSz="730548" fontAlgn="base">
              <a:spcBef>
                <a:spcPct val="20000"/>
              </a:spcBef>
              <a:spcAft>
                <a:spcPct val="0"/>
              </a:spcAft>
              <a:buClr>
                <a:srgbClr val="009BCC"/>
              </a:buClr>
            </a:pPr>
            <a:endParaRPr lang="en-US" sz="1260" b="1" dirty="0">
              <a:solidFill>
                <a:schemeClr val="tx2"/>
              </a:solidFill>
            </a:endParaRPr>
          </a:p>
          <a:p>
            <a:pPr marL="891540" lvl="2" indent="-278130" defTabSz="730548" fontAlgn="base">
              <a:spcBef>
                <a:spcPct val="20000"/>
              </a:spcBef>
              <a:spcAft>
                <a:spcPct val="0"/>
              </a:spcAft>
              <a:buClr>
                <a:srgbClr val="009BCC"/>
              </a:buClr>
            </a:pPr>
            <a:endParaRPr lang="en-US" sz="1260" b="1" dirty="0">
              <a:solidFill>
                <a:schemeClr val="tx2"/>
              </a:solidFill>
            </a:endParaRPr>
          </a:p>
          <a:p>
            <a:pPr marL="891540" lvl="2" indent="-278130" defTabSz="730548" fontAlgn="base">
              <a:spcBef>
                <a:spcPct val="20000"/>
              </a:spcBef>
              <a:spcAft>
                <a:spcPct val="0"/>
              </a:spcAft>
              <a:buClr>
                <a:srgbClr val="009BCC"/>
              </a:buClr>
            </a:pPr>
            <a:endParaRPr lang="en-US" sz="1260" b="1" dirty="0">
              <a:solidFill>
                <a:schemeClr val="tx2"/>
              </a:solidFill>
            </a:endParaRPr>
          </a:p>
          <a:p>
            <a:pPr marL="891540" lvl="2" indent="-278130" defTabSz="730548" fontAlgn="base">
              <a:spcBef>
                <a:spcPct val="20000"/>
              </a:spcBef>
              <a:spcAft>
                <a:spcPct val="0"/>
              </a:spcAft>
              <a:buClr>
                <a:srgbClr val="009BCC"/>
              </a:buClr>
            </a:pPr>
            <a:endParaRPr lang="en-US" sz="1260" b="1" dirty="0">
              <a:solidFill>
                <a:schemeClr val="tx2"/>
              </a:solidFill>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548640" lvl="2" indent="-278130" defTabSz="730548" fontAlgn="base">
              <a:spcBef>
                <a:spcPct val="20000"/>
              </a:spcBef>
              <a:spcAft>
                <a:spcPct val="0"/>
              </a:spcAft>
              <a:buClr>
                <a:srgbClr val="009BCC"/>
              </a:buClr>
              <a:buFont typeface="Wingdings" pitchFamily="2" charset="2"/>
              <a:buChar char="Ø"/>
            </a:pPr>
            <a:endParaRPr lang="en-US" sz="1680" dirty="0">
              <a:solidFill>
                <a:srgbClr val="000000"/>
              </a:solidFill>
              <a:cs typeface="Calibri" pitchFamily="34" charset="0"/>
            </a:endParaRPr>
          </a:p>
          <a:p>
            <a:pPr marL="1487552" lvl="2" indent="-278130" defTabSz="730548" fontAlgn="base">
              <a:spcBef>
                <a:spcPct val="20000"/>
              </a:spcBef>
              <a:spcAft>
                <a:spcPct val="0"/>
              </a:spcAft>
              <a:buClr>
                <a:srgbClr val="009BCC"/>
              </a:buClr>
              <a:buFont typeface="Courier New" pitchFamily="49" charset="0"/>
              <a:buChar char="o"/>
            </a:pPr>
            <a:endParaRPr lang="en-US" sz="1560" dirty="0">
              <a:solidFill>
                <a:srgbClr val="000000"/>
              </a:solidFill>
              <a:cs typeface="Calibri" pitchFamily="34" charset="0"/>
            </a:endParaRPr>
          </a:p>
          <a:p>
            <a:pPr marL="279232" indent="-279232" defTabSz="730548" fontAlgn="base">
              <a:spcBef>
                <a:spcPct val="20000"/>
              </a:spcBef>
              <a:spcAft>
                <a:spcPct val="0"/>
              </a:spcAft>
              <a:buClr>
                <a:schemeClr val="tx2"/>
              </a:buClr>
            </a:pPr>
            <a:endParaRPr lang="en-US" sz="1200" dirty="0">
              <a:cs typeface="Calibri" pitchFamily="34" charset="0"/>
            </a:endParaRPr>
          </a:p>
          <a:p>
            <a:pPr marL="1020001" lvl="1" indent="-278130" defTabSz="730548" fontAlgn="base">
              <a:spcBef>
                <a:spcPct val="20000"/>
              </a:spcBef>
              <a:spcAft>
                <a:spcPct val="0"/>
              </a:spcAft>
              <a:buClr>
                <a:schemeClr val="tx2"/>
              </a:buClr>
              <a:buFont typeface="Wingdings" pitchFamily="2" charset="2"/>
              <a:buChar char="Ø"/>
            </a:pPr>
            <a:endParaRPr lang="en-US" sz="1680" dirty="0">
              <a:cs typeface="Calibri" pitchFamily="34" charset="0"/>
            </a:endParaRPr>
          </a:p>
          <a:p>
            <a:pPr marL="279232" indent="-279232" defTabSz="730548" fontAlgn="base">
              <a:spcBef>
                <a:spcPct val="20000"/>
              </a:spcBef>
              <a:spcAft>
                <a:spcPct val="0"/>
              </a:spcAft>
              <a:buClr>
                <a:schemeClr val="tx2"/>
              </a:buClr>
            </a:pPr>
            <a:endParaRPr lang="en-US" sz="1920" dirty="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b="1"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cs typeface="Calibri" pitchFamily="34" charset="0"/>
            </a:endParaRPr>
          </a:p>
        </p:txBody>
      </p:sp>
      <p:sp>
        <p:nvSpPr>
          <p:cNvPr id="5" name="Slide Number Placeholder 4"/>
          <p:cNvSpPr>
            <a:spLocks noGrp="1"/>
          </p:cNvSpPr>
          <p:nvPr>
            <p:ph type="sldNum" sz="quarter" idx="4294967295"/>
          </p:nvPr>
        </p:nvSpPr>
        <p:spPr>
          <a:xfrm>
            <a:off x="11107603" y="6397437"/>
            <a:ext cx="293640"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26</a:t>
            </a:fld>
            <a:endParaRPr lang="en-US" sz="1680" dirty="0">
              <a:latin typeface="Calibri" pitchFamily="34" charset="0"/>
              <a:cs typeface="Calibri" pitchFamily="34" charset="0"/>
            </a:endParaRPr>
          </a:p>
        </p:txBody>
      </p:sp>
      <p:pic>
        <p:nvPicPr>
          <p:cNvPr id="1028" name="Picture 4" descr="D:\Users\vvushako\Desktop\Rohit\homepagefinal.jpg"/>
          <p:cNvPicPr>
            <a:picLocks noChangeAspect="1" noChangeArrowheads="1"/>
          </p:cNvPicPr>
          <p:nvPr/>
        </p:nvPicPr>
        <p:blipFill>
          <a:blip r:embed="rId3" cstate="print"/>
          <a:srcRect/>
          <a:stretch>
            <a:fillRect/>
          </a:stretch>
        </p:blipFill>
        <p:spPr bwMode="auto">
          <a:xfrm>
            <a:off x="4194990" y="1441580"/>
            <a:ext cx="3912937" cy="4744436"/>
          </a:xfrm>
          <a:prstGeom prst="rect">
            <a:avLst/>
          </a:prstGeom>
          <a:noFill/>
        </p:spPr>
      </p:pic>
    </p:spTree>
    <p:extLst>
      <p:ext uri="{BB962C8B-B14F-4D97-AF65-F5344CB8AC3E}">
        <p14:creationId xmlns:p14="http://schemas.microsoft.com/office/powerpoint/2010/main" val="2187294781"/>
      </p:ext>
    </p:extLst>
  </p:cSld>
  <p:clrMapOvr>
    <a:masterClrMapping/>
  </p:clrMapOvr>
  <p:transition spd="med">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24133"/>
            <a:ext cx="10972800" cy="1188000"/>
          </a:xfrm>
        </p:spPr>
        <p:txBody>
          <a:bodyPr/>
          <a:lstStyle/>
          <a:p>
            <a:r>
              <a:rPr lang="en-US" sz="3840" dirty="0"/>
              <a:t>Early Login</a:t>
            </a: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27</a:t>
            </a:fld>
            <a:endParaRPr lang="en-US" noProof="0" dirty="0"/>
          </a:p>
        </p:txBody>
      </p:sp>
    </p:spTree>
    <p:extLst>
      <p:ext uri="{BB962C8B-B14F-4D97-AF65-F5344CB8AC3E}">
        <p14:creationId xmlns:p14="http://schemas.microsoft.com/office/powerpoint/2010/main" val="4076580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Login</a:t>
            </a:r>
            <a:endParaRPr lang="en-US" dirty="0"/>
          </a:p>
        </p:txBody>
      </p:sp>
      <p:sp>
        <p:nvSpPr>
          <p:cNvPr id="3" name="Content Placeholder 2"/>
          <p:cNvSpPr>
            <a:spLocks noGrp="1"/>
          </p:cNvSpPr>
          <p:nvPr>
            <p:ph idx="1"/>
          </p:nvPr>
        </p:nvSpPr>
        <p:spPr/>
        <p:txBody>
          <a:bodyPr/>
          <a:lstStyle/>
          <a:p>
            <a:r>
              <a:rPr lang="en-GB" sz="2160" dirty="0">
                <a:solidFill>
                  <a:srgbClr val="000000"/>
                </a:solidFill>
                <a:cs typeface="Calibri" pitchFamily="34" charset="0"/>
              </a:rPr>
              <a:t>Authentication</a:t>
            </a:r>
            <a:br>
              <a:rPr lang="en-GB" sz="2160" dirty="0">
                <a:solidFill>
                  <a:srgbClr val="000000"/>
                </a:solidFill>
                <a:cs typeface="Calibri" pitchFamily="34" charset="0"/>
              </a:rPr>
            </a:br>
            <a:endParaRPr lang="en-GB" sz="2160" dirty="0">
              <a:solidFill>
                <a:srgbClr val="000000"/>
              </a:solidFill>
              <a:cs typeface="Calibri" pitchFamily="34" charset="0"/>
            </a:endParaRPr>
          </a:p>
          <a:p>
            <a:pPr marL="893446" lvl="2" indent="-455296">
              <a:buClr>
                <a:srgbClr val="009BCC"/>
              </a:buClr>
              <a:buFont typeface="Wingdings" pitchFamily="2" charset="2"/>
              <a:buChar char="ü"/>
            </a:pPr>
            <a:r>
              <a:rPr lang="en-US" sz="1440" dirty="0"/>
              <a:t>Users </a:t>
            </a:r>
            <a:r>
              <a:rPr lang="en-US" sz="1440" dirty="0"/>
              <a:t>required</a:t>
            </a:r>
            <a:r>
              <a:rPr lang="en-US" sz="1440" dirty="0"/>
              <a:t> to authenticate before being able to browse the site. </a:t>
            </a:r>
            <a:r>
              <a:rPr lang="en-US" sz="1440" dirty="0"/>
              <a:t/>
            </a:r>
            <a:br>
              <a:rPr lang="en-US" sz="1440" dirty="0"/>
            </a:br>
            <a:endParaRPr lang="en-US" sz="1440" dirty="0"/>
          </a:p>
          <a:p>
            <a:pPr marL="893446" lvl="2" indent="-455296">
              <a:buClr>
                <a:srgbClr val="009BCC"/>
              </a:buClr>
              <a:buFont typeface="Wingdings" pitchFamily="2" charset="2"/>
              <a:buChar char="ü"/>
            </a:pPr>
            <a:r>
              <a:rPr lang="en-US" sz="1440" dirty="0"/>
              <a:t>For this we require secureportaladdon </a:t>
            </a:r>
            <a:r>
              <a:rPr lang="en-US" sz="1440" dirty="0"/>
              <a:t>AddOn </a:t>
            </a:r>
            <a:r>
              <a:rPr lang="en-US" sz="1440" dirty="0"/>
              <a:t>to install which is </a:t>
            </a:r>
            <a:r>
              <a:rPr lang="en-US" sz="1440" dirty="0"/>
              <a:t>included in the b2b_acc_plus installation </a:t>
            </a:r>
            <a:r>
              <a:rPr lang="en-US" sz="1440" dirty="0"/>
              <a:t>recipe.</a:t>
            </a:r>
            <a:br>
              <a:rPr lang="en-US" sz="1440" dirty="0"/>
            </a:br>
            <a:endParaRPr lang="en-US" sz="1440" dirty="0"/>
          </a:p>
          <a:p>
            <a:pPr marL="893446" lvl="2" indent="-455296">
              <a:buClr>
                <a:srgbClr val="009BCC"/>
              </a:buClr>
              <a:buFont typeface="Wingdings" pitchFamily="2" charset="2"/>
              <a:buChar char="ü"/>
            </a:pPr>
            <a:r>
              <a:rPr lang="en-US" sz="1440" dirty="0"/>
              <a:t>When the AddOn is installed, the features of the secureportaladdon AddOn are enabled automatically.</a:t>
            </a:r>
          </a:p>
          <a:p>
            <a:pPr lvl="1"/>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28</a:t>
            </a:fld>
            <a:endParaRPr lang="en-US" noProof="0" dirty="0"/>
          </a:p>
        </p:txBody>
      </p:sp>
    </p:spTree>
    <p:extLst>
      <p:ext uri="{BB962C8B-B14F-4D97-AF65-F5344CB8AC3E}">
        <p14:creationId xmlns:p14="http://schemas.microsoft.com/office/powerpoint/2010/main" val="28501526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itchFamily="18" charset="0"/>
                <a:ea typeface="Cambria Math" pitchFamily="18" charset="0"/>
              </a:rPr>
              <a:t>Implementation Approach </a:t>
            </a:r>
            <a:endParaRPr lang="en-US" dirty="0"/>
          </a:p>
        </p:txBody>
      </p:sp>
      <p:sp>
        <p:nvSpPr>
          <p:cNvPr id="3" name="Content Placeholder 2"/>
          <p:cNvSpPr>
            <a:spLocks noGrp="1"/>
          </p:cNvSpPr>
          <p:nvPr>
            <p:ph idx="1"/>
          </p:nvPr>
        </p:nvSpPr>
        <p:spPr>
          <a:xfrm>
            <a:off x="609600" y="1314761"/>
            <a:ext cx="10972800" cy="4965756"/>
          </a:xfrm>
        </p:spPr>
        <p:txBody>
          <a:bodyPr>
            <a:normAutofit lnSpcReduction="10000"/>
          </a:bodyPr>
          <a:lstStyle/>
          <a:p>
            <a:pPr marL="0" indent="0">
              <a:buNone/>
            </a:pPr>
            <a:endParaRPr lang="en-US" sz="1920" dirty="0">
              <a:cs typeface="Calibri" pitchFamily="34" charset="0"/>
            </a:endParaRPr>
          </a:p>
          <a:p>
            <a:pPr>
              <a:buFont typeface="Wingdings" pitchFamily="2" charset="2"/>
              <a:buChar char="q"/>
            </a:pPr>
            <a:r>
              <a:rPr lang="en-GB" sz="1920" dirty="0"/>
              <a:t>Installing the B2B Early Login AddOn</a:t>
            </a:r>
            <a:endParaRPr lang="en-US" sz="1920" dirty="0">
              <a:cs typeface="Calibri" pitchFamily="34" charset="0"/>
            </a:endParaRPr>
          </a:p>
          <a:p>
            <a:endParaRPr lang="en-US" sz="1920" dirty="0">
              <a:cs typeface="Calibri" pitchFamily="34" charset="0"/>
            </a:endParaRPr>
          </a:p>
          <a:p>
            <a:pPr marL="552450" lvl="1" indent="-278130">
              <a:buClr>
                <a:schemeClr val="tx2"/>
              </a:buClr>
              <a:buFont typeface="Wingdings" pitchFamily="2" charset="2"/>
              <a:buChar char="Ø"/>
            </a:pPr>
            <a:r>
              <a:rPr lang="en-US" sz="1320" dirty="0"/>
              <a:t>B2B </a:t>
            </a:r>
            <a:r>
              <a:rPr lang="en-US" sz="1320" dirty="0"/>
              <a:t>Early Login AddOn is installed using ant </a:t>
            </a:r>
            <a:r>
              <a:rPr lang="en-US" sz="1320" dirty="0"/>
              <a:t>addoninstall.</a:t>
            </a:r>
            <a:endParaRPr lang="en-US" sz="1320" dirty="0"/>
          </a:p>
          <a:p>
            <a:pPr marL="552450" indent="-278130">
              <a:buFont typeface="Wingdings" pitchFamily="2" charset="2"/>
              <a:buChar char="Ø"/>
            </a:pPr>
            <a:endParaRPr lang="en-US" sz="1320" u="sng" dirty="0"/>
          </a:p>
          <a:p>
            <a:pPr marL="552450" indent="-278130">
              <a:buFont typeface="Wingdings" pitchFamily="2" charset="2"/>
              <a:buChar char="Ø"/>
            </a:pPr>
            <a:r>
              <a:rPr lang="en-US" sz="1320" dirty="0"/>
              <a:t>Check whether this secureportaladdon is listen in config/localextensions.xml file</a:t>
            </a:r>
          </a:p>
          <a:p>
            <a:pPr marL="552450" indent="-278130">
              <a:buFont typeface="Wingdings" pitchFamily="2" charset="2"/>
              <a:buChar char="Ø"/>
            </a:pPr>
            <a:endParaRPr lang="en-US" sz="1320" dirty="0"/>
          </a:p>
          <a:p>
            <a:pPr marL="552450" indent="-278130"/>
            <a:endParaRPr lang="en-US" sz="1680" dirty="0">
              <a:cs typeface="Calibri" pitchFamily="34" charset="0"/>
            </a:endParaRPr>
          </a:p>
          <a:p>
            <a:pPr marL="552450" indent="-278130"/>
            <a:endParaRPr lang="en-US" sz="1680" dirty="0">
              <a:cs typeface="Calibri" pitchFamily="34" charset="0"/>
            </a:endParaRPr>
          </a:p>
          <a:p>
            <a:pPr marL="552450" indent="-278130"/>
            <a:endParaRPr lang="en-US" sz="1680" dirty="0">
              <a:cs typeface="Calibri" pitchFamily="34" charset="0"/>
            </a:endParaRPr>
          </a:p>
          <a:p>
            <a:pPr marL="552450" indent="-278130"/>
            <a:endParaRPr lang="en-US" sz="1680" dirty="0">
              <a:cs typeface="Calibri" pitchFamily="34" charset="0"/>
            </a:endParaRPr>
          </a:p>
          <a:p>
            <a:pPr marL="552450" lvl="1" indent="-278130">
              <a:buClr>
                <a:schemeClr val="tx2"/>
              </a:buClr>
              <a:buFont typeface="Wingdings" pitchFamily="2" charset="2"/>
              <a:buChar char="Ø"/>
            </a:pPr>
            <a:r>
              <a:rPr lang="en-US" sz="1320" dirty="0"/>
              <a:t>Run the following ant </a:t>
            </a:r>
            <a:r>
              <a:rPr lang="en-US" sz="1320" dirty="0"/>
              <a:t>task</a:t>
            </a:r>
          </a:p>
          <a:p>
            <a:pPr marL="552450" lvl="1" indent="-278130">
              <a:buClr>
                <a:schemeClr val="tx2"/>
              </a:buClr>
              <a:buFont typeface="Wingdings" pitchFamily="2" charset="2"/>
              <a:buChar char="Ø"/>
            </a:pPr>
            <a:endParaRPr lang="en-US" sz="1320" dirty="0"/>
          </a:p>
          <a:p>
            <a:pPr marL="817072" lvl="1" indent="-278130">
              <a:buFont typeface="Wingdings" panose="05000000000000000000" pitchFamily="2" charset="2"/>
              <a:buChar char="ü"/>
            </a:pPr>
            <a:r>
              <a:rPr lang="en-US" sz="1320" dirty="0"/>
              <a:t>ant addoninstall -Daddonnames="secureportaladdon" -DaddonStorefront.asianpaintsb2bstorefront="</a:t>
            </a:r>
            <a:r>
              <a:rPr lang="en-US" sz="1320" dirty="0"/>
              <a:t>asianpaintsb2bstorefront“</a:t>
            </a:r>
          </a:p>
          <a:p>
            <a:pPr marL="817072" lvl="1" indent="-278130"/>
            <a:endParaRPr lang="en-US" sz="1320" dirty="0"/>
          </a:p>
          <a:p>
            <a:pPr marL="552450" lvl="1" indent="-278130">
              <a:buClr>
                <a:schemeClr val="tx2"/>
              </a:buClr>
              <a:buFont typeface="Wingdings" pitchFamily="2" charset="2"/>
              <a:buChar char="Ø"/>
            </a:pPr>
            <a:r>
              <a:rPr lang="en-US" sz="1320" dirty="0"/>
              <a:t>Run ant all.</a:t>
            </a:r>
          </a:p>
          <a:p>
            <a:pPr marL="552450" lvl="1" indent="-278130">
              <a:buClr>
                <a:schemeClr val="tx2"/>
              </a:buClr>
              <a:buFont typeface="Wingdings" pitchFamily="2" charset="2"/>
              <a:buChar char="Ø"/>
            </a:pPr>
            <a:r>
              <a:rPr lang="en-US" sz="1320" dirty="0"/>
              <a:t>Rebuild the system.</a:t>
            </a:r>
          </a:p>
          <a:p>
            <a:endParaRPr lang="en-US" sz="1920" dirty="0">
              <a:latin typeface="Calibri" pitchFamily="34" charset="0"/>
              <a:cs typeface="Calibri" pitchFamily="34" charset="0"/>
            </a:endParaRPr>
          </a:p>
          <a:p>
            <a:pPr lvl="0"/>
            <a:endParaRPr lang="en-US" sz="1200" b="1" dirty="0">
              <a:latin typeface="Calibri" pitchFamily="34" charset="0"/>
              <a:cs typeface="Calibri" pitchFamily="34" charset="0"/>
            </a:endParaRPr>
          </a:p>
          <a:p>
            <a:pPr marL="552450" indent="-278130">
              <a:buFont typeface="Wingdings" pitchFamily="2" charset="2"/>
              <a:buChar char="ü"/>
            </a:pPr>
            <a:endParaRPr lang="sv-SE" sz="1920" dirty="0">
              <a:latin typeface="Calibri" pitchFamily="34" charset="0"/>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29</a:t>
            </a:fld>
            <a:endParaRPr lang="en-US" noProof="0" dirty="0"/>
          </a:p>
        </p:txBody>
      </p:sp>
      <p:graphicFrame>
        <p:nvGraphicFramePr>
          <p:cNvPr id="17" name="Table 16"/>
          <p:cNvGraphicFramePr>
            <a:graphicFrameLocks noGrp="1"/>
          </p:cNvGraphicFramePr>
          <p:nvPr>
            <p:extLst/>
          </p:nvPr>
        </p:nvGraphicFramePr>
        <p:xfrm>
          <a:off x="1516293" y="3342591"/>
          <a:ext cx="5962262" cy="977191"/>
        </p:xfrm>
        <a:graphic>
          <a:graphicData uri="http://schemas.openxmlformats.org/drawingml/2006/table">
            <a:tbl>
              <a:tblPr/>
              <a:tblGrid>
                <a:gridCol w="5962262"/>
              </a:tblGrid>
              <a:tr h="231343">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/config/localextensions.xml</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765508">
                <a:tc>
                  <a:txBody>
                    <a:bodyPr/>
                    <a:lstStyle/>
                    <a:p>
                      <a:r>
                        <a:rPr lang="en-US" sz="1400" kern="1200" baseline="0" noProof="0" dirty="0" smtClean="0">
                          <a:solidFill>
                            <a:schemeClr val="tx1"/>
                          </a:solidFill>
                          <a:latin typeface="+mn-lt"/>
                          <a:ea typeface="+mn-ea"/>
                          <a:cs typeface="+mn-cs"/>
                        </a:rPr>
                        <a:t>...</a:t>
                      </a:r>
                    </a:p>
                    <a:p>
                      <a:r>
                        <a:rPr lang="en-US" sz="1400" kern="1200" baseline="0" noProof="0" dirty="0" smtClean="0">
                          <a:solidFill>
                            <a:schemeClr val="tx1"/>
                          </a:solidFill>
                          <a:latin typeface="+mn-lt"/>
                          <a:ea typeface="+mn-ea"/>
                          <a:cs typeface="+mn-cs"/>
                        </a:rPr>
                        <a:t>&lt;extension name="secureportaladdon" /&gt;</a:t>
                      </a:r>
                    </a:p>
                    <a:p>
                      <a:r>
                        <a:rPr lang="en-US" sz="1400" kern="1200" baseline="0" noProof="0" dirty="0" smtClean="0">
                          <a:solidFill>
                            <a:schemeClr val="tx1"/>
                          </a:solidFill>
                          <a:latin typeface="+mn-lt"/>
                          <a:ea typeface="+mn-ea"/>
                          <a:cs typeface="+mn-cs"/>
                        </a:rPr>
                        <a:t>...</a:t>
                      </a:r>
                      <a:endParaRPr lang="en-IN" sz="1400" kern="1200" baseline="0" noProof="0" dirty="0">
                        <a:solidFill>
                          <a:schemeClr val="tx1"/>
                        </a:solidFill>
                        <a:latin typeface="+mn-lt"/>
                        <a:ea typeface="+mn-ea"/>
                        <a:cs typeface="+mn-cs"/>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Slide Number Placeholder 7"/>
          <p:cNvSpPr txBox="1">
            <a:spLocks/>
          </p:cNvSpPr>
          <p:nvPr/>
        </p:nvSpPr>
        <p:spPr bwMode="auto">
          <a:xfrm>
            <a:off x="10781324" y="5876232"/>
            <a:ext cx="329227" cy="219740"/>
          </a:xfrm>
          <a:prstGeom prst="rect">
            <a:avLst/>
          </a:prstGeom>
          <a:noFill/>
          <a:ln w="9525">
            <a:noFill/>
            <a:miter lim="800000"/>
            <a:headEnd/>
            <a:tailEnd/>
          </a:ln>
          <a:effectLst/>
        </p:spPr>
        <p:txBody>
          <a:bodyPr vert="horz" wrap="none" lIns="36815" tIns="0" rIns="36815" bIns="0" numCol="1" anchor="ctr" anchorCtr="0" compatLnSpc="1">
            <a:prstTxWarp prst="textNoShape">
              <a:avLst/>
            </a:prstTxWarp>
            <a:spAutoFit/>
          </a:bodyPr>
          <a:lstStyle>
            <a:defPPr>
              <a:defRPr lang="en-US"/>
            </a:defPPr>
            <a:lvl1pPr marL="0" algn="r" defTabSz="779252" rtl="0" eaLnBrk="0" latinLnBrk="0" hangingPunct="0">
              <a:lnSpc>
                <a:spcPct val="85000"/>
              </a:lnSpc>
              <a:defRPr sz="700" b="0" kern="1200">
                <a:solidFill>
                  <a:srgbClr val="000000"/>
                </a:solidFill>
                <a:latin typeface="Arial" charset="0"/>
                <a:ea typeface="+mn-ea"/>
                <a:cs typeface="Arial" charset="0"/>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a:lstStyle>
          <a:p>
            <a:pPr>
              <a:defRPr/>
            </a:pPr>
            <a:fld id="{9D48B0A8-A3BB-4090-A486-05597CC74740}" type="slidenum">
              <a:rPr lang="en-US" sz="1680">
                <a:latin typeface="+mn-lt"/>
                <a:cs typeface="Calibri" pitchFamily="34" charset="0"/>
              </a:rPr>
              <a:pPr>
                <a:defRPr/>
              </a:pPr>
              <a:t>29</a:t>
            </a:fld>
            <a:endParaRPr lang="en-US" sz="1680" dirty="0">
              <a:latin typeface="+mn-lt"/>
              <a:cs typeface="Calibri" pitchFamily="34" charset="0"/>
            </a:endParaRPr>
          </a:p>
        </p:txBody>
      </p:sp>
    </p:spTree>
    <p:extLst>
      <p:ext uri="{BB962C8B-B14F-4D97-AF65-F5344CB8AC3E}">
        <p14:creationId xmlns:p14="http://schemas.microsoft.com/office/powerpoint/2010/main" val="2453729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Math" pitchFamily="18" charset="0"/>
                <a:ea typeface="Cambria Math" pitchFamily="18" charset="0"/>
              </a:rPr>
              <a:t>Objective</a:t>
            </a:r>
            <a:endParaRPr lang="sv-SE" dirty="0">
              <a:latin typeface="Cambria Math" pitchFamily="18" charset="0"/>
              <a:ea typeface="Cambria Math" pitchFamily="18" charset="0"/>
            </a:endParaRPr>
          </a:p>
        </p:txBody>
      </p:sp>
      <p:sp>
        <p:nvSpPr>
          <p:cNvPr id="3" name="Content Placeholder 2"/>
          <p:cNvSpPr>
            <a:spLocks noGrp="1"/>
          </p:cNvSpPr>
          <p:nvPr>
            <p:ph idx="1"/>
          </p:nvPr>
        </p:nvSpPr>
        <p:spPr/>
        <p:txBody>
          <a:bodyPr/>
          <a:lstStyle/>
          <a:p>
            <a:pPr>
              <a:lnSpc>
                <a:spcPct val="90000"/>
              </a:lnSpc>
              <a:buNone/>
            </a:pPr>
            <a:endParaRPr lang="sv-SE" dirty="0" smtClean="0"/>
          </a:p>
          <a:p>
            <a:pPr>
              <a:lnSpc>
                <a:spcPct val="90000"/>
              </a:lnSpc>
            </a:pPr>
            <a:endParaRPr lang="sv-SE" dirty="0" smtClean="0"/>
          </a:p>
        </p:txBody>
      </p:sp>
      <p:sp>
        <p:nvSpPr>
          <p:cNvPr id="49162" name="AutoShape 10" descr="data:image/jpeg;base64,/9j/4AAQSkZJRgABAQAAAQABAAD/2wCEAAkGBhQSEBUUEhQVFRQVFRQUFBQUFBQVFxUUFRQVFBQUFBUXHCYeFxkjGhUUHy8gIycpLCwsFR4xNTAqNSYrLCkBCQoKDgwOGg8PGiwkHyQpLCwsKiwsLCwsLCwpLCwpLCwpLCwsLCksLCwpLCwpLCwsKSwsLCwsLCksLCwpLCkpLP/AABEIAOIA3wMBIgACEQEDEQH/xAAcAAABBQEBAQAAAAAAAAAAAAAFAQIDBAYABwj/xABCEAABAgQEAwUHAgQEBAcAAAABAAIDBBEhBRIxQVFhcQYTIoGRMkKhscHR8FJyFCNi4UOCkqIVssLxBxYlM1Njg//EABoBAAIDAQEAAAAAAAAAAAAAAAIDAAEEBQb/xAAxEQACAgEEAQEHAwIHAAAAAAAAAQIRAwQSITFBMgUiUXGBsfATYZEj0RQVJDOhwfH/2gAMAwEAAhEDEQA/APHCmp5CSi2GUc1OckaE5ygHkiKaE8pAES7DslY1OomsbU8VPEhU+246pmSFKxTY1oTwEjQngJQtsjiKu56tRQqsQXUGQGZk9qYApGhUGxwCeGpAFIAoLbEDE4Q05oTwFYtyG5FC8XVqirxAoSL5GtCeAkAT2hQtsUBOAXAJ4CgtsbROaF1E9oVgtnBqkASAJwFlQtsC0ThC3snZE8M46bAKG/cRNCVwUz4YoCK3rY/NMIUB3WQkLgE8hcAqDsfBBrQGlVZEFtKAmvG1PuoIViiMKgGlK8NadTotuP8AqQpjIQ3xaXZRAUgCc+FQpQ1ZKMLZBFCrxmXV2M1RTEO6gcJFQNUjWpwYntYqGOQjWp4anBqeGqxTkIAnAJwanBqgtsbRQRBdWsqrxAqLg+RjQpAEjQngKFtnAJ4C4BTshfnNQXKRFlSgJ7h8k2qsGxwSgJoUgCoBgkC6fDZU3/Op4JCE6Eaaqza3wTsHi0FNyRty4BQxYRGxHCqOQZYPYA3XUHh1/LKpHkyQW2q01JJ35cuaZttGWGdbqBBC4BPc1K1qUa7Oa1EJJ3w5X8lTa1WZY0KdiltkHgy7Jq+iebhe8RSvMmvO/koA1FDL1aRqeJNLjhuqjYKLLGpWDr4fpZL8PkqRWJszDv5BXokuumZf2f2hL2mGOVWgYIaeIauNlk4Sym0N5UUwxPDVa/hlxl1KA/URWDU4NU3dJMiErcR5VXiNVzKq8RqoKD5IQFIxldE6FCzEC1+OnMlEIMrkAJ13HCkQAg+RCFuhjZBDg0pXfL6Or9krhT1B9QprD2ja4rrdrq/I081WfFJVLkS+Rj3bJoCcQnNYjLujmtUrWKxMymQim4+O6mw6VzupsBUqCHkW3cZpdRKWrgFDpBDDp4tNCfCdR9RzRyYgCI0Ft63aOP7ll2oth+JFtakUoLU8q23on43fBg1GJ3vh2V5+TOtgWg5hSlfIcFQa1aeNBDxmF6+r0GmZPKajTelaN5XUnDyi8Ge1tZWa1Tw4aWFCV6BAQJWFkyUXsLZUC1SLfZPmpDK/rcefBPw/wuB20PRaKdw/NDBGrefunl1p6pzfCs1ZMv8Ai9Ha9UPt/wCfYysSXSzMtZnNo+aIzUvQJs1D8EL9p+Diro4ak1dgpsBPEBW2wlKJdXQLyMo9wkMuiP8ADru4VUVvkCny6hdLo1/DJjpNA0hkckgI6EqxgEmgF6E+gJPwBWjh4O55o0E8TQ0BoTc7WafRWY2HiFRrdCb1vcnuXU61+KzTmo8G3FufLBUKQDWkC9WxNae00Bmvm7/UoY0drSaitSSW1oTmDXfNoU85iAaKNu4+NrgRRpc7MQedghWRzySbm5J+ZSlHzIa2iJ7yTU8a+uqkgwS4gDeytyEmHPAN9fkpsPg/zQOZHnQqPIvAieVK68IbGwmjag1I1FPkoZKXzPA9eg1ViBGLYtTuaO8ypHHuYzqcDTz0+PyVpi05VTJ8ShAszD3XUP56KLD50Q2u42p9VJh/jhxGb+0Ov4Ah4CNc8AxhxtIGyxJIHsgEU4k6E89/JQOkRSram9OttQtExtfasCCPCAKEimam5281NLyYqC3RunFzjxpxPwCm9GyKn4MmZYjZKIK23/AGlpqNPep4i6t7/DzVKa7Plm1W1ND01qFSyxsOsnwBmFx6G/ncDl4a6FGY2Dd4zOy4OoFq9AeG/wCVrQsLC03Z+CWOrqDQFtCS7W7QBS1Ba2t7LQsy+v3M0tPLdur+PBixhxaeWx2PQ7q3BkXHQL0Od7KseO8haE3GoqbEDQC+p222VvBOzEIhz4t2MtQH2ncKjbohlmhFWg8eizZZ7H39zzxmHP4LS4LDL2FjthlNf0mwPCvXgtbAwuViHKIbmcC1xPwdVS/+We5cHN8TeI4cwlR1cZo6mL2bl0eT3umqZ5zMYa8EtOoNFNEwgmHD5Zx/uW9xDs9VwcBrY9R/ZXJPs+A1uYaV+NE16hJWYP8ALXuaPPIHZp3BWj2YfSuV1OOU/NeizMdkJngAHlfz3QOTxN8R+hIrRvEnaiwz9ou+EdbB7Ci43J0YmLhJGyHTEIhe0SWDQ6ue5rXZiSARUAV2BWW7V9lmV7yGKNcaUHuu+xWzHqE3TOXn9nOMG4nmb3lT4dJvjOIaQAASS6tBY0HU0oEel+yrorv0tBoXHysOLrg0RmYZDgtyNytbQEAnSg7yhcbm73AVuS4BMyZkuI9mHFpH6p9fcHRIbYLAAQGtdkLtMwzQiC7ifE8dLLO4pM960Nhjg4uuHBxJc5vSuW/9PNFJrvYpaxwLGOpUUNXguBBodKUAFOCJYZggHfMpo1zRzdmGX/lXMy54Yv3kbYt5HtjwjGQOzBczMSK3yt3dTVS4ThQJdXTLl83GgRqchEQ4bh7rnjzq1w+apzjyxxy+y8siD509fksTzzydst4Y9FDD4LYYiOPtAAAcyb/JJMwQyZDhoXNd5O1+qmxKHSISNDRw/wAwqmTwzQ4btwCw+WibCTbv4i5Y14BeKQMsV45k+Rv9VLiAzMhv4ih6j8KmxlubI/8AU2h/c3VMYKyp/pf8/wDutkZcITt5I8HiUijmCPr9FBMwsr3DgT6bJsN+Ug8CD6K9jUPxhw0c0H0/AnJ8krkstYpYRIKUNTg1KOlGIUlsTHva2vwIr9yisqGu0I0pT4mvU/BZprVZl6g2SnjQ9GiPZxr7t8J6WPCw0424p0LCnQzRwp8j0K7Cp54sbjmtPKzbXijh6q7aHxgmR4bF0ttcHQ2uaUsOXDgEV/hRQ/pcRXkRbT82FFHAw0Vqw/HQHmiEJoFgQeIQuV8M044bHaBbZHIdESlYh023UxZQfKqihuqTwHzSfSzVPI8i5JHvFDQaIRjGPCE0kqxHmf5rQOOnLVZbtk2ja76BUnvdMmxY47mvFgaZ7SxI0TKLAnzIW6wPDgILXnW4B4DS3xuvNMIlv5gcV7HKQqQmDg1vyVxhFT48A5Mkq95jWuowcrKrChCI17XCx+Y3HNW3QiDyTDL0vuLgDj9U9ulYl9V8QRiUgWMOVuUAtNRpqdOd0DncGLs5Irka0t5ZqOd1tU+S175gOBDhUE5T0O/oQhs1ALYl9KkHmL0/2vI8llyZtypMxZcCfyM7Gh+MkivdubEb+w0qB6tPqo4zy0tePeDHu5uYaH4g+qLvggkV1LSw9RUD/p9ENjw/AB+kn0d/cfFYpCNlAnEZUARWD3XB7emnyLUAnW1Yzlmb9R81pZt1wf6cp8rfKiz86ygpzqpB8i5A+YNWt4gZfTRQ5v5bm8w4fVLFiAbqtEmRst+PHJ9IRKh8MhzTDda9WngUseF3cAtJqXOB+X2Q2PGKgdEJ1JPUrbHE/Jmb5JSrEedzMY2nsjXj+WVIJwKftKs0YTwE0J4Wc6cR7Qrku1VGq9KqmPgHMPho5KtQiQCOSsNAzXBFqejObCAbvUk86qpJYiWtLomwJrwAFSfQIpDhVFDpwQnGpMPiw4DfeIfF5Qwa5f8AMR6DmkNW7OnHLCOPa1yHYc24wGvIyuc0HLqRUVp1ukixe7h31pU9d12TM6p9lt/shWJzXeEtakt2BCFuvq/7DMNi54xdwBP0+qzvbCbrFDNgK+ZWowiTyNcT0+p+iwOPzWaaedq0HlZMwrlhamSbS+X9wx2ckw4helgLzjsnH/mMHFw+a9ITMfkRq2m1RyheCpk14sjkjKmCo0Amv5pp9FJMMzsru3Xog/bLtSJOCS2jomw2bzd9l5Y7/wASZxrsxjEVvlAaG9KUSYaSUra6F5dRjxvbLtnps3MtBuRrW17+SFR8RBBABrzsq8pirZqAyOwZc1WvaNBEbQuy/wBJzAjqq8XVPx6PG1btmHNkkpUVpqaceSAzxJ1KNzQ3QedC1RxQh6UZW7QHiBQuU0VRFMFPkqxVEpoyhKJCX2KEqaClqoCaUKRqjCcFlOrElar0oVQarks5Ux0WafDyj38e2DDDiAXO0roBtbis1h8VG+7ZFYGvsRo7W1a3SZp1wdLSyhu9/oJyeNF9M1KdFPLyoa5zjd8Q1J4NHstHICizEaHkmYUMGrB4zQ6mhLR8AjEvNk5zwas0ro3SWOTewlxnG2QmEfhQXB8YZEfl3NVku00+7Nc63CZ2NnaTbK6E0+BWpaW8bkcqXtOOPOsMem0v5PT8WmhDgk6ABeQPm8z3DmSD+bI9237REuLAbC3XmspKxLG9fzRFixOMHJ+SsuoUs8cUX1dmx7IRD3grsW/NesrxjsfM1eaGtF622crTyPqkw9TNc47kq/cuIfjOJiDDJrc6fdW+8XnPb/GqBwrcpi95qKM05LFB5JdIxHbXtAYziAbA+qyclKumIoYDQavcfdaNT9hxIUmJx7lPwqPkBaNYlCf2i4HrQ+QW+tq2o4TyyneWXZ6zhsEMk4TGijQXho6BtSeJOpKrRlekGf8Ap8E8HOB/zNB+iHxiggNlLck38EVox8KDziLRDYoPOORMAFxQoHKaI5QOKgtlaMbqEqSKVEUaM/kVKE0JVCGnSgptUtVlOpFjwVZgPVOqlhuUoNM0chER+TBOlT0usnIRlo5vH3QoUMQ/ZLQSRufer51SpujoabH+q3zQzFXFkwwkEeEG9tCQjNMsM82/RZ+ejujBkVxrWrehaT90Qn50CGzmAPh/ZKkrofCax7ueEY7tlBo6H+0ITIRcj2u4EFEu1ziXMPFv1QeEurhX9NI8Zr5NahyXxX/RZ7RRWxJg006VCFzMIsJ5cDUHorLXX+arxH3O4P5UIYrtGqUklHI3y+f5CnY+cDY1/eXs+Hxw6Gw8qV6W+y+eIUQw3AjY1XoOBdv2taASOYOiwZ8TjLcjuaLVxmnCTp9npk3MUA4k08hcn5eq8h7dxqzJvaiIY52+ea5Dc2qNm8AsLjOLufdxqU3T45RlvfwMvtDVY8uP9CDt39AJiEWrj1V/CoVXZttugQuIa5RS5v5LQyEPK0LVBbpWczUS2YtqPTcDmS/DnA+49tPl9Sh0dyTsnOD+HiMJ1c0f6vD9VBGiIEqlJfuMhK8UH+1fwRxX2KCzUREJyNQILMRUdFORBEKgc5Oe9QvcpQuUiJ6jKe9RlEAjgnBIAnBQjNHmXZlFmS5llo3qRKCnByhDlJDaToKqw076LsrGoVqcHn2FphxW1YbtIuWk605FZ2Vwg0Bc4XFcoPioN/gtLh7GMd4R7NK1vmHGvpbmsuXLCq7Ohp8WVPd0XRKAwojGXDHAt1HuitvVD8ZBbAZXWpP2WjwiEAIhpq868AP7oP2ny2bRBjlc6NGohWBvzVf8mP7W/wCEf6AguajCeSPdsNIPJn1Wemn0hrq4X7h5DXL/AFDXy+yKDHkiqkhuqoZaJZdnpVHYLXgSadZVJeHWIFLFdVOgupdV2xytRLkw6gQaN4zRTTM5Wyk7P5HTIMSuQWtu4ghg9aeiqbvoPDj2K2VYUoe+NdNuiMsdQIvKYMHwS0e2CSw/qItYAEmw40HEoQQQaHUWIV41SE58inLguymIljC0e8Wn/SarRzz6kPHsxAHjz9oeTg4eSyEM1Wmwh/fwDBBAewl0Op1rqzkDQeYHFDk933gtO228fx6+YLm5mpQyLEU04SCa2INCDqCNQVSc5GDufk4lMJXEptVRBHJtErk0IRiHBOTQUqogZzqTuHWqKVFRXgd02DCOcMPhdUC+yLzbmvacmsK3VtLnyKRJ0bcUVLlkULDR3We5vptTSvqr7Jkthsy0y3DhQUJrevlRUJefNW5vZAykf0nXz+yss8JdDcbG7XcD7ruhFiss7fZ08W1dF95s1zfduP2k1Ho6o9FegRhVrrCwqCQPCbHXhcdKINFmO5YM1K5jRtjVpFx0rRDI+ImKRUBrQKBorQXPHU3QRwufyGZdVHEq7Z61MRg1mYaG/WuhWOxyeLqUWohMrKwif/ihk/6AgMxKZ3CnNTDUXbHazdkglHyZftP/AIX7As5isTw0Wv7Vy127ZW/mqxE++rl08crxo8rqsbWqd/nBXhGgUjW1C5kGqfEjBjUYDdvjsrxaBUI03WwTJqcLzQJstLOe5sOG0ue40a1oqSUDkbceKlb7EoTZupWglpYGXytF2kkncnc+lPQLnYA+XbRw8R9o/Qck7D4lHEHcfEIsbT5EamTSpeDQYPGMSHmNzUB9iS46ivGtK5RQWuo8Zkat71o0s+hbl2pQNAFRvStuhQuQi93Fp7rrEVIHInoVoHRKC9DWzfCCP/zZv1NB1Wlco5U7jO10zKviJJbEjCeHNNx8eSlxKXDHkDTblxaeYQyOEqfVG7FTpo0GIzYmAYjfbHtjiNA7qND5HihLlVlZgscHD02PIq9GhAjO32T8Du0/miTF7eB2RNvcQEpKpCUgKYLo5xSLnJEIQ5LVNCVQhoosTvoPef4kOz+beP19VFh87keDto4cQdVHgUT+bl2c0gjyr+dVSDqGiW42HDJVMMzULI8gaatPEHRNmcUGVopVzaiv9O1fih8bEHEAV9kUHIfVVMyBYr7NE9VSqJaMYuNTcqxLuQ9rkVkG5QCbk2aOqa1SM0G5S5PaZeBSCxvBjB6NAVaDItZU/gV8soKeSqTFSDRcOz3MIql+xi+3A8Nl55Eh3XpuIyJfWo03qVlsWwMBtRYrp4MkVFRPK+0dNklleVIykzM5As/MThe6myL4jDQQihWiTEaWMavyWpaXJIa0VJ9AOJWiw2VbBuD493b9BwCH4Y3Kyu7rnpsFc75NhFdszaicpPaug+3tA4jLFAit/q9odH6+tVDBw1kV2aE6hF+7I8Rpe1LEdEEMZdDmi0ggkEGoIsQeIVSxruPDAhKXU+UEsWky3y+SsyU/nZ4iAWgNNB4iAKD4Dl5q7Bjibgk/4rB4wNxs8cuW3ogEB5hRL04GunI0V453w+xefCkvd67QQnGZ2eI5QPZtUmm9dT8kBfD1B1WjmGuDjtxe7f8Aby6XQ2fgudRwBIApU0JIvc8E2Ssz4MlcAVworEjN5DRwq06j5Ecwo4rVASs8onTXIRmpcC7TVp0PL78lXon4fND2X+yfgdnDmFJFli036g7EcQgUvDAaorlclcEgamlHBOTmwSpWyxVAOSQRM/DYD3LSHEULnbDkh1UwFOBVIFirkiUKyiWFQXKO9kIPfT0FrtA7MRyYC+nwWdLlouwsWk7C55x6scgy+h/I0aXnNBPq19z1qdxIAc+CGsxLM62nNDcUJJND5108kmH6VNqa0JuuPsSjZ7NZvf2roLTwFPJZifg9FoJ+L4aA/L0QCbi0/CixWJ1lNmD7Qy1DVZSM2/VazHpipPxWWiDxjqF0l1yeaxtbpUE2up8kveKAOXZ1pQjaSl6bnURekL1ZagFMIxJ0KKHN1G2xG4PI6Ixj8Brg2ND9l49DwPMXHksm2JRG8MxIUMN//tv/ANrtnD6/2QSXO5FNcbfyyaVigt8RNRag34X2CePHY2aOFKDma6/NVHt7uJRwsDQjSoUrnuiWAsNhYDn/AHKdGVo58oU7/EUpuEGu8JqONKKm8IvHiMy5aNc79QBAHpr1Qt4QyRrxSbXJX3RnDZoPb3b9CfC79J49OIQl6SHEpdZ5RND5DrsOoSDqNh8xxC5koEP/AOLZqNJFdBm2G1+WqOujVaMw8QsTx5qlJ9M5+WMolYQgnhq7MlCIytsDBSAJGNUrWKJm6TGUS0Uohpe7V2BuIKIn2cfSagn/AOxvxNPqqDmKaRiZYjHcHNPoVUnaaGY57ZqXwaPUopAdR2qWFCaDUV6X+SfNvGwNfn/ZUmRTm3PyHQLk9o9o6jIkn6N1rXgFnp+NqQdtPpdFMTiW4cxevpZZudiVNiLb8eqfiiYNbl8IzWLOJcaoJEhXHVaKeliLnigkwKErWcTFJp0xuZNL1WMVN7xN3o0LGWTETTFVcuSFVvCUCcxVLAjqipIcRVuLlBUaGVmO8GQ+0B4TxA93qNk/vnZQzYbDfrxQWDGoQRqLgo3Cj1Ae2x3psUUZUznZobeSWGzu/E5xadmj2j14Dqqs7HL75QBtQfXdIIbnutUnf+5VoTAhNy5s5/T7rfuU9O0Jra77f5+cgh4VeZjhrSSrM1MauNBvaw9FnJ6czm2g0+6VPg6mnxPI+eiSHNEurW5WzkMQzMDXm4Hhdw5HksbhsvfMfJExHok7b5D1UFJ7UaKDOhxIrcWI/NlYEVYSYxAiISLFGcOx5rhR/hPHY/ZSzBm0EordEKQ1YauXKzHMeFxXLlTFEMVdL6hcuQjV0erDX0+iY4XC5cuae7AmKnx+SDxR4nLly1w9Jx9T6/qD8Q08/sszMj2ly5Nj0c6XrBjkgXLkRrHJCuXKyDSmrlygSJ4OqMYZqehXLlZi1PpYRimkva1XXp1VCUaDEaDcV0XLlpXgw4/RL5sm7SN/lEbXttosElXIc/g63sr/AGfqHQLDoE2IkXIS12Bomp6rmrlyznT8H//Z"/>
          <p:cNvSpPr>
            <a:spLocks noChangeAspect="1" noChangeArrowheads="1"/>
          </p:cNvSpPr>
          <p:nvPr/>
        </p:nvSpPr>
        <p:spPr bwMode="auto">
          <a:xfrm>
            <a:off x="781931" y="-1028700"/>
            <a:ext cx="2352822" cy="2152651"/>
          </a:xfrm>
          <a:prstGeom prst="rect">
            <a:avLst/>
          </a:prstGeom>
          <a:noFill/>
        </p:spPr>
        <p:txBody>
          <a:bodyPr vert="horz" wrap="square" lIns="93510" tIns="46756" rIns="93510" bIns="46756" numCol="1" anchor="t" anchorCtr="0" compatLnSpc="1">
            <a:prstTxWarp prst="textNoShape">
              <a:avLst/>
            </a:prstTxWarp>
          </a:bodyPr>
          <a:lstStyle/>
          <a:p>
            <a:endParaRPr lang="sv-SE" sz="2160"/>
          </a:p>
        </p:txBody>
      </p:sp>
      <p:sp>
        <p:nvSpPr>
          <p:cNvPr id="49164" name="AutoShape 12" descr="data:image/jpeg;base64,/9j/4AAQSkZJRgABAQAAAQABAAD/2wCEAAkGBhQSEBUUEhQVFRQVFRQUFBQUFBQVFxUUFRQVFBQUFBUXHCYeFxkjGhUUHy8gIycpLCwsFR4xNTAqNSYrLCkBCQoKDgwOGg8PGiwkHyQpLCwsKiwsLCwsLCwpLCwpLCwpLCwsLCksLCwpLCwpLCwsKSwsLCwsLCksLCwpLCkpLP/AABEIAOIA3wMBIgACEQEDEQH/xAAcAAABBQEBAQAAAAAAAAAAAAAFAQIDBAYABwj/xABCEAABAgQEAwUHAgQEBAcAAAABAAIDBBEhBRIxQVFhcQYTIoGRMkKhscHR8FJyFCNi4UOCkqIVssLxBxYlM1Njg//EABoBAAIDAQEAAAAAAAAAAAAAAAIDAAEEBQb/xAAxEQACAgEEAQEHAwIHAAAAAAAAAQIRAwQSITFBMgUiUXGBsfATYZEj0RQVJDOhwfH/2gAMAwEAAhEDEQA/APHCmp5CSi2GUc1OckaE5ygHkiKaE8pAES7DslY1OomsbU8VPEhU+246pmSFKxTY1oTwEjQngJQtsjiKu56tRQqsQXUGQGZk9qYApGhUGxwCeGpAFIAoLbEDE4Q05oTwFYtyG5FC8XVqirxAoSL5GtCeAkAT2hQtsUBOAXAJ4CgtsbROaF1E9oVgtnBqkASAJwFlQtsC0ThC3snZE8M46bAKG/cRNCVwUz4YoCK3rY/NMIUB3WQkLgE8hcAqDsfBBrQGlVZEFtKAmvG1PuoIViiMKgGlK8NadTotuP8AqQpjIQ3xaXZRAUgCc+FQpQ1ZKMLZBFCrxmXV2M1RTEO6gcJFQNUjWpwYntYqGOQjWp4anBqeGqxTkIAnAJwanBqgtsbRQRBdWsqrxAqLg+RjQpAEjQngKFtnAJ4C4BTshfnNQXKRFlSgJ7h8k2qsGxwSgJoUgCoBgkC6fDZU3/Op4JCE6Eaaqza3wTsHi0FNyRty4BQxYRGxHCqOQZYPYA3XUHh1/LKpHkyQW2q01JJ35cuaZttGWGdbqBBC4BPc1K1qUa7Oa1EJJ3w5X8lTa1WZY0KdiltkHgy7Jq+iebhe8RSvMmvO/koA1FDL1aRqeJNLjhuqjYKLLGpWDr4fpZL8PkqRWJszDv5BXokuumZf2f2hL2mGOVWgYIaeIauNlk4Sym0N5UUwxPDVa/hlxl1KA/URWDU4NU3dJMiErcR5VXiNVzKq8RqoKD5IQFIxldE6FCzEC1+OnMlEIMrkAJ13HCkQAg+RCFuhjZBDg0pXfL6Or9krhT1B9QprD2ja4rrdrq/I081WfFJVLkS+Rj3bJoCcQnNYjLujmtUrWKxMymQim4+O6mw6VzupsBUqCHkW3cZpdRKWrgFDpBDDp4tNCfCdR9RzRyYgCI0Ft63aOP7ll2oth+JFtakUoLU8q23on43fBg1GJ3vh2V5+TOtgWg5hSlfIcFQa1aeNBDxmF6+r0GmZPKajTelaN5XUnDyi8Ge1tZWa1Tw4aWFCV6BAQJWFkyUXsLZUC1SLfZPmpDK/rcefBPw/wuB20PRaKdw/NDBGrefunl1p6pzfCs1ZMv8Ai9Ha9UPt/wCfYysSXSzMtZnNo+aIzUvQJs1D8EL9p+Diro4ak1dgpsBPEBW2wlKJdXQLyMo9wkMuiP8ADru4VUVvkCny6hdLo1/DJjpNA0hkckgI6EqxgEmgF6E+gJPwBWjh4O55o0E8TQ0BoTc7WafRWY2HiFRrdCb1vcnuXU61+KzTmo8G3FufLBUKQDWkC9WxNae00Bmvm7/UoY0drSaitSSW1oTmDXfNoU85iAaKNu4+NrgRRpc7MQedghWRzySbm5J+ZSlHzIa2iJ7yTU8a+uqkgwS4gDeytyEmHPAN9fkpsPg/zQOZHnQqPIvAieVK68IbGwmjag1I1FPkoZKXzPA9eg1ViBGLYtTuaO8ypHHuYzqcDTz0+PyVpi05VTJ8ShAszD3XUP56KLD50Q2u42p9VJh/jhxGb+0Ov4Ah4CNc8AxhxtIGyxJIHsgEU4k6E89/JQOkRSram9OttQtExtfasCCPCAKEimam5281NLyYqC3RunFzjxpxPwCm9GyKn4MmZYjZKIK23/AGlpqNPep4i6t7/DzVKa7Plm1W1ND01qFSyxsOsnwBmFx6G/ncDl4a6FGY2Dd4zOy4OoFq9AeG/wCVrQsLC03Z+CWOrqDQFtCS7W7QBS1Ba2t7LQsy+v3M0tPLdur+PBixhxaeWx2PQ7q3BkXHQL0Od7KseO8haE3GoqbEDQC+p222VvBOzEIhz4t2MtQH2ncKjbohlmhFWg8eizZZ7H39zzxmHP4LS4LDL2FjthlNf0mwPCvXgtbAwuViHKIbmcC1xPwdVS/+We5cHN8TeI4cwlR1cZo6mL2bl0eT3umqZ5zMYa8EtOoNFNEwgmHD5Zx/uW9xDs9VwcBrY9R/ZXJPs+A1uYaV+NE16hJWYP8ALXuaPPIHZp3BWj2YfSuV1OOU/NeizMdkJngAHlfz3QOTxN8R+hIrRvEnaiwz9ou+EdbB7Ci43J0YmLhJGyHTEIhe0SWDQ6ue5rXZiSARUAV2BWW7V9lmV7yGKNcaUHuu+xWzHqE3TOXn9nOMG4nmb3lT4dJvjOIaQAASS6tBY0HU0oEel+yrorv0tBoXHysOLrg0RmYZDgtyNytbQEAnSg7yhcbm73AVuS4BMyZkuI9mHFpH6p9fcHRIbYLAAQGtdkLtMwzQiC7ifE8dLLO4pM960Nhjg4uuHBxJc5vSuW/9PNFJrvYpaxwLGOpUUNXguBBodKUAFOCJYZggHfMpo1zRzdmGX/lXMy54Yv3kbYt5HtjwjGQOzBczMSK3yt3dTVS4ThQJdXTLl83GgRqchEQ4bh7rnjzq1w+apzjyxxy+y8siD509fksTzzydst4Y9FDD4LYYiOPtAAAcyb/JJMwQyZDhoXNd5O1+qmxKHSISNDRw/wAwqmTwzQ4btwCw+WibCTbv4i5Y14BeKQMsV45k+Rv9VLiAzMhv4ih6j8KmxlubI/8AU2h/c3VMYKyp/pf8/wDutkZcITt5I8HiUijmCPr9FBMwsr3DgT6bJsN+Ug8CD6K9jUPxhw0c0H0/AnJ8krkstYpYRIKUNTg1KOlGIUlsTHva2vwIr9yisqGu0I0pT4mvU/BZprVZl6g2SnjQ9GiPZxr7t8J6WPCw0424p0LCnQzRwp8j0K7Cp54sbjmtPKzbXijh6q7aHxgmR4bF0ttcHQ2uaUsOXDgEV/hRQ/pcRXkRbT82FFHAw0Vqw/HQHmiEJoFgQeIQuV8M044bHaBbZHIdESlYh023UxZQfKqihuqTwHzSfSzVPI8i5JHvFDQaIRjGPCE0kqxHmf5rQOOnLVZbtk2ja76BUnvdMmxY47mvFgaZ7SxI0TKLAnzIW6wPDgILXnW4B4DS3xuvNMIlv5gcV7HKQqQmDg1vyVxhFT48A5Mkq95jWuowcrKrChCI17XCx+Y3HNW3QiDyTDL0vuLgDj9U9ulYl9V8QRiUgWMOVuUAtNRpqdOd0DncGLs5Irka0t5ZqOd1tU+S175gOBDhUE5T0O/oQhs1ALYl9KkHmL0/2vI8llyZtypMxZcCfyM7Gh+MkivdubEb+w0qB6tPqo4zy0tePeDHu5uYaH4g+qLvggkV1LSw9RUD/p9ENjw/AB+kn0d/cfFYpCNlAnEZUARWD3XB7emnyLUAnW1Yzlmb9R81pZt1wf6cp8rfKiz86ygpzqpB8i5A+YNWt4gZfTRQ5v5bm8w4fVLFiAbqtEmRst+PHJ9IRKh8MhzTDda9WngUseF3cAtJqXOB+X2Q2PGKgdEJ1JPUrbHE/Jmb5JSrEedzMY2nsjXj+WVIJwKftKs0YTwE0J4Wc6cR7Qrku1VGq9KqmPgHMPho5KtQiQCOSsNAzXBFqejObCAbvUk86qpJYiWtLomwJrwAFSfQIpDhVFDpwQnGpMPiw4DfeIfF5Qwa5f8AMR6DmkNW7OnHLCOPa1yHYc24wGvIyuc0HLqRUVp1ukixe7h31pU9d12TM6p9lt/shWJzXeEtakt2BCFuvq/7DMNi54xdwBP0+qzvbCbrFDNgK+ZWowiTyNcT0+p+iwOPzWaaedq0HlZMwrlhamSbS+X9wx2ckw4helgLzjsnH/mMHFw+a9ITMfkRq2m1RyheCpk14sjkjKmCo0Amv5pp9FJMMzsru3Xog/bLtSJOCS2jomw2bzd9l5Y7/wASZxrsxjEVvlAaG9KUSYaSUra6F5dRjxvbLtnps3MtBuRrW17+SFR8RBBABrzsq8pirZqAyOwZc1WvaNBEbQuy/wBJzAjqq8XVPx6PG1btmHNkkpUVpqaceSAzxJ1KNzQ3QedC1RxQh6UZW7QHiBQuU0VRFMFPkqxVEpoyhKJCX2KEqaClqoCaUKRqjCcFlOrElar0oVQarks5Ux0WafDyj38e2DDDiAXO0roBtbis1h8VG+7ZFYGvsRo7W1a3SZp1wdLSyhu9/oJyeNF9M1KdFPLyoa5zjd8Q1J4NHstHICizEaHkmYUMGrB4zQ6mhLR8AjEvNk5zwas0ro3SWOTewlxnG2QmEfhQXB8YZEfl3NVku00+7Nc63CZ2NnaTbK6E0+BWpaW8bkcqXtOOPOsMem0v5PT8WmhDgk6ABeQPm8z3DmSD+bI9237REuLAbC3XmspKxLG9fzRFixOMHJ+SsuoUs8cUX1dmx7IRD3grsW/NesrxjsfM1eaGtF622crTyPqkw9TNc47kq/cuIfjOJiDDJrc6fdW+8XnPb/GqBwrcpi95qKM05LFB5JdIxHbXtAYziAbA+qyclKumIoYDQavcfdaNT9hxIUmJx7lPwqPkBaNYlCf2i4HrQ+QW+tq2o4TyyneWXZ6zhsEMk4TGijQXho6BtSeJOpKrRlekGf8Ap8E8HOB/zNB+iHxiggNlLck38EVox8KDziLRDYoPOORMAFxQoHKaI5QOKgtlaMbqEqSKVEUaM/kVKE0JVCGnSgptUtVlOpFjwVZgPVOqlhuUoNM0chER+TBOlT0usnIRlo5vH3QoUMQ/ZLQSRufer51SpujoabH+q3zQzFXFkwwkEeEG9tCQjNMsM82/RZ+ejujBkVxrWrehaT90Qn50CGzmAPh/ZKkrofCax7ueEY7tlBo6H+0ITIRcj2u4EFEu1ziXMPFv1QeEurhX9NI8Zr5NahyXxX/RZ7RRWxJg006VCFzMIsJ5cDUHorLXX+arxH3O4P5UIYrtGqUklHI3y+f5CnY+cDY1/eXs+Hxw6Gw8qV6W+y+eIUQw3AjY1XoOBdv2taASOYOiwZ8TjLcjuaLVxmnCTp9npk3MUA4k08hcn5eq8h7dxqzJvaiIY52+ea5Dc2qNm8AsLjOLufdxqU3T45RlvfwMvtDVY8uP9CDt39AJiEWrj1V/CoVXZttugQuIa5RS5v5LQyEPK0LVBbpWczUS2YtqPTcDmS/DnA+49tPl9Sh0dyTsnOD+HiMJ1c0f6vD9VBGiIEqlJfuMhK8UH+1fwRxX2KCzUREJyNQILMRUdFORBEKgc5Oe9QvcpQuUiJ6jKe9RlEAjgnBIAnBQjNHmXZlFmS5llo3qRKCnByhDlJDaToKqw076LsrGoVqcHn2FphxW1YbtIuWk605FZ2Vwg0Bc4XFcoPioN/gtLh7GMd4R7NK1vmHGvpbmsuXLCq7Ohp8WVPd0XRKAwojGXDHAt1HuitvVD8ZBbAZXWpP2WjwiEAIhpq868AP7oP2ny2bRBjlc6NGohWBvzVf8mP7W/wCEf6AguajCeSPdsNIPJn1Wemn0hrq4X7h5DXL/AFDXy+yKDHkiqkhuqoZaJZdnpVHYLXgSadZVJeHWIFLFdVOgupdV2xytRLkw6gQaN4zRTTM5Wyk7P5HTIMSuQWtu4ghg9aeiqbvoPDj2K2VYUoe+NdNuiMsdQIvKYMHwS0e2CSw/qItYAEmw40HEoQQQaHUWIV41SE58inLguymIljC0e8Wn/SarRzz6kPHsxAHjz9oeTg4eSyEM1Wmwh/fwDBBAewl0Op1rqzkDQeYHFDk933gtO228fx6+YLm5mpQyLEU04SCa2INCDqCNQVSc5GDufk4lMJXEptVRBHJtErk0IRiHBOTQUqogZzqTuHWqKVFRXgd02DCOcMPhdUC+yLzbmvacmsK3VtLnyKRJ0bcUVLlkULDR3We5vptTSvqr7Jkthsy0y3DhQUJrevlRUJefNW5vZAykf0nXz+yss8JdDcbG7XcD7ruhFiss7fZ08W1dF95s1zfduP2k1Ho6o9FegRhVrrCwqCQPCbHXhcdKINFmO5YM1K5jRtjVpFx0rRDI+ImKRUBrQKBorQXPHU3QRwufyGZdVHEq7Z61MRg1mYaG/WuhWOxyeLqUWohMrKwif/ihk/6AgMxKZ3CnNTDUXbHazdkglHyZftP/AIX7As5isTw0Wv7Vy127ZW/mqxE++rl08crxo8rqsbWqd/nBXhGgUjW1C5kGqfEjBjUYDdvjsrxaBUI03WwTJqcLzQJstLOe5sOG0ue40a1oqSUDkbceKlb7EoTZupWglpYGXytF2kkncnc+lPQLnYA+XbRw8R9o/Qck7D4lHEHcfEIsbT5EamTSpeDQYPGMSHmNzUB9iS46ivGtK5RQWuo8Zkat71o0s+hbl2pQNAFRvStuhQuQi93Fp7rrEVIHInoVoHRKC9DWzfCCP/zZv1NB1Wlco5U7jO10zKviJJbEjCeHNNx8eSlxKXDHkDTblxaeYQyOEqfVG7FTpo0GIzYmAYjfbHtjiNA7qND5HihLlVlZgscHD02PIq9GhAjO32T8Du0/miTF7eB2RNvcQEpKpCUgKYLo5xSLnJEIQ5LVNCVQhoosTvoPef4kOz+beP19VFh87keDto4cQdVHgUT+bl2c0gjyr+dVSDqGiW42HDJVMMzULI8gaatPEHRNmcUGVopVzaiv9O1fih8bEHEAV9kUHIfVVMyBYr7NE9VSqJaMYuNTcqxLuQ9rkVkG5QCbk2aOqa1SM0G5S5PaZeBSCxvBjB6NAVaDItZU/gV8soKeSqTFSDRcOz3MIql+xi+3A8Nl55Eh3XpuIyJfWo03qVlsWwMBtRYrp4MkVFRPK+0dNklleVIykzM5As/MThe6myL4jDQQihWiTEaWMavyWpaXJIa0VJ9AOJWiw2VbBuD493b9BwCH4Y3Kyu7rnpsFc75NhFdszaicpPaug+3tA4jLFAit/q9odH6+tVDBw1kV2aE6hF+7I8Rpe1LEdEEMZdDmi0ggkEGoIsQeIVSxruPDAhKXU+UEsWky3y+SsyU/nZ4iAWgNNB4iAKD4Dl5q7Bjibgk/4rB4wNxs8cuW3ogEB5hRL04GunI0V453w+xefCkvd67QQnGZ2eI5QPZtUmm9dT8kBfD1B1WjmGuDjtxe7f8Aby6XQ2fgudRwBIApU0JIvc8E2Ssz4MlcAVworEjN5DRwq06j5Ecwo4rVASs8onTXIRmpcC7TVp0PL78lXon4fND2X+yfgdnDmFJFli036g7EcQgUvDAaorlclcEgamlHBOTmwSpWyxVAOSQRM/DYD3LSHEULnbDkh1UwFOBVIFirkiUKyiWFQXKO9kIPfT0FrtA7MRyYC+nwWdLlouwsWk7C55x6scgy+h/I0aXnNBPq19z1qdxIAc+CGsxLM62nNDcUJJND5108kmH6VNqa0JuuPsSjZ7NZvf2roLTwFPJZifg9FoJ+L4aA/L0QCbi0/CixWJ1lNmD7Qy1DVZSM2/VazHpipPxWWiDxjqF0l1yeaxtbpUE2up8kveKAOXZ1pQjaSl6bnURekL1ZagFMIxJ0KKHN1G2xG4PI6Ixj8Brg2ND9l49DwPMXHksm2JRG8MxIUMN//tv/ANrtnD6/2QSXO5FNcbfyyaVigt8RNRag34X2CePHY2aOFKDma6/NVHt7uJRwsDQjSoUrnuiWAsNhYDn/AHKdGVo58oU7/EUpuEGu8JqONKKm8IvHiMy5aNc79QBAHpr1Qt4QyRrxSbXJX3RnDZoPb3b9CfC79J49OIQl6SHEpdZ5RND5DrsOoSDqNh8xxC5koEP/AOLZqNJFdBm2G1+WqOujVaMw8QsTx5qlJ9M5+WMolYQgnhq7MlCIytsDBSAJGNUrWKJm6TGUS0Uohpe7V2BuIKIn2cfSagn/AOxvxNPqqDmKaRiZYjHcHNPoVUnaaGY57ZqXwaPUopAdR2qWFCaDUV6X+SfNvGwNfn/ZUmRTm3PyHQLk9o9o6jIkn6N1rXgFnp+NqQdtPpdFMTiW4cxevpZZudiVNiLb8eqfiiYNbl8IzWLOJcaoJEhXHVaKeliLnigkwKErWcTFJp0xuZNL1WMVN7xN3o0LGWTETTFVcuSFVvCUCcxVLAjqipIcRVuLlBUaGVmO8GQ+0B4TxA93qNk/vnZQzYbDfrxQWDGoQRqLgo3Cj1Ae2x3psUUZUznZobeSWGzu/E5xadmj2j14Dqqs7HL75QBtQfXdIIbnutUnf+5VoTAhNy5s5/T7rfuU9O0Jra77f5+cgh4VeZjhrSSrM1MauNBvaw9FnJ6czm2g0+6VPg6mnxPI+eiSHNEurW5WzkMQzMDXm4Hhdw5HksbhsvfMfJExHok7b5D1UFJ7UaKDOhxIrcWI/NlYEVYSYxAiISLFGcOx5rhR/hPHY/ZSzBm0EordEKQ1YauXKzHMeFxXLlTFEMVdL6hcuQjV0erDX0+iY4XC5cuae7AmKnx+SDxR4nLly1w9Jx9T6/qD8Q08/sszMj2ly5Nj0c6XrBjkgXLkRrHJCuXKyDSmrlygSJ4OqMYZqehXLlZi1PpYRimkva1XXp1VCUaDEaDcV0XLlpXgw4/RL5sm7SN/lEbXttosElXIc/g63sr/AGfqHQLDoE2IkXIS12Bomp6rmrlyznT8H//Z"/>
          <p:cNvSpPr>
            <a:spLocks noChangeAspect="1" noChangeArrowheads="1"/>
          </p:cNvSpPr>
          <p:nvPr/>
        </p:nvSpPr>
        <p:spPr bwMode="auto">
          <a:xfrm>
            <a:off x="781931" y="-1028700"/>
            <a:ext cx="2352822" cy="2152651"/>
          </a:xfrm>
          <a:prstGeom prst="rect">
            <a:avLst/>
          </a:prstGeom>
          <a:noFill/>
        </p:spPr>
        <p:txBody>
          <a:bodyPr vert="horz" wrap="square" lIns="93510" tIns="46756" rIns="93510" bIns="46756" numCol="1" anchor="t" anchorCtr="0" compatLnSpc="1">
            <a:prstTxWarp prst="textNoShape">
              <a:avLst/>
            </a:prstTxWarp>
          </a:bodyPr>
          <a:lstStyle/>
          <a:p>
            <a:endParaRPr lang="sv-SE" sz="2160"/>
          </a:p>
        </p:txBody>
      </p:sp>
      <p:sp>
        <p:nvSpPr>
          <p:cNvPr id="12" name="Content Placeholder 2"/>
          <p:cNvSpPr txBox="1">
            <a:spLocks/>
          </p:cNvSpPr>
          <p:nvPr/>
        </p:nvSpPr>
        <p:spPr>
          <a:xfrm>
            <a:off x="836190" y="623040"/>
            <a:ext cx="10369152" cy="5657476"/>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pPr>
            <a:endParaRPr lang="en-US" sz="2400" b="1" dirty="0">
              <a:latin typeface="Calibri" pitchFamily="34" charset="0"/>
              <a:cs typeface="Calibri" pitchFamily="34" charset="0"/>
            </a:endParaRPr>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v"/>
            </a:pPr>
            <a:r>
              <a:rPr lang="en-US" sz="1440" dirty="0">
                <a:latin typeface="Arial" pitchFamily="34" charset="0"/>
                <a:cs typeface="Arial" pitchFamily="34" charset="0"/>
              </a:rPr>
              <a:t>B2B implementation approach.</a:t>
            </a: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r>
              <a:rPr lang="en-US" sz="1440" dirty="0">
                <a:latin typeface="Arial" pitchFamily="34" charset="0"/>
                <a:cs typeface="Arial" pitchFamily="34" charset="0"/>
              </a:rPr>
              <a:t>Launching the Asian Paints store.</a:t>
            </a: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r>
              <a:rPr lang="en-US" sz="1440" dirty="0">
                <a:latin typeface="Arial" pitchFamily="34" charset="0"/>
                <a:cs typeface="Arial" pitchFamily="34" charset="0"/>
              </a:rPr>
              <a:t>To allow customers search, view and buy products.</a:t>
            </a: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r>
              <a:rPr lang="en-US" sz="1440" dirty="0">
                <a:latin typeface="Arial" pitchFamily="34" charset="0"/>
                <a:cs typeface="Arial" pitchFamily="34" charset="0"/>
              </a:rPr>
              <a:t>To allow customers to buy variant products (color and style).</a:t>
            </a: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r>
              <a:rPr lang="en-US" sz="1440" dirty="0">
                <a:latin typeface="Arial" pitchFamily="34" charset="0"/>
                <a:cs typeface="Arial" pitchFamily="34" charset="0"/>
              </a:rPr>
              <a:t>To allow </a:t>
            </a:r>
            <a:r>
              <a:rPr lang="en-US" sz="1440" dirty="0"/>
              <a:t>u</a:t>
            </a:r>
            <a:r>
              <a:rPr lang="en-US" sz="1440" dirty="0"/>
              <a:t>sers to </a:t>
            </a:r>
            <a:r>
              <a:rPr lang="en-US" sz="1440" dirty="0"/>
              <a:t>authenticate before being able to browse the </a:t>
            </a:r>
            <a:r>
              <a:rPr lang="en-US" sz="1440" dirty="0"/>
              <a:t>site.</a:t>
            </a: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r>
              <a:rPr lang="en-GB" sz="1440" dirty="0">
                <a:latin typeface="Arial" pitchFamily="34" charset="0"/>
                <a:cs typeface="Arial" pitchFamily="34" charset="0"/>
              </a:rPr>
              <a:t>It </a:t>
            </a:r>
            <a:r>
              <a:rPr lang="en-GB" sz="1440" dirty="0">
                <a:latin typeface="Arial" pitchFamily="34" charset="0"/>
                <a:cs typeface="Arial" pitchFamily="34" charset="0"/>
              </a:rPr>
              <a:t>allows </a:t>
            </a:r>
            <a:r>
              <a:rPr lang="en-GB" sz="1440" dirty="0">
                <a:latin typeface="Arial" pitchFamily="34" charset="0"/>
                <a:cs typeface="Arial" pitchFamily="34" charset="0"/>
              </a:rPr>
              <a:t>to </a:t>
            </a:r>
            <a:r>
              <a:rPr lang="en-GB" sz="1440" dirty="0">
                <a:latin typeface="Arial" pitchFamily="34" charset="0"/>
                <a:cs typeface="Arial" pitchFamily="34" charset="0"/>
              </a:rPr>
              <a:t>view and manage customer </a:t>
            </a:r>
            <a:r>
              <a:rPr lang="en-GB" sz="1440" dirty="0">
                <a:latin typeface="Arial" pitchFamily="34" charset="0"/>
                <a:cs typeface="Arial" pitchFamily="34" charset="0"/>
              </a:rPr>
              <a:t>orders, </a:t>
            </a:r>
            <a:r>
              <a:rPr lang="en-GB" sz="1440" dirty="0"/>
              <a:t>review and edit shipping information, search for and view your inventory information</a:t>
            </a:r>
            <a:r>
              <a:rPr lang="en-GB" sz="1440" dirty="0"/>
              <a:t>.</a:t>
            </a:r>
          </a:p>
          <a:p>
            <a:pPr marL="274320" defTabSz="730548" fontAlgn="base">
              <a:spcBef>
                <a:spcPct val="20000"/>
              </a:spcBef>
              <a:spcAft>
                <a:spcPct val="0"/>
              </a:spcAft>
              <a:buClr>
                <a:schemeClr val="tx2"/>
              </a:buClr>
            </a:pPr>
            <a:endParaRPr lang="en-GB" sz="1440" dirty="0"/>
          </a:p>
          <a:p>
            <a:pPr marL="552450" indent="-278130" defTabSz="730548" fontAlgn="base">
              <a:spcBef>
                <a:spcPct val="20000"/>
              </a:spcBef>
              <a:spcAft>
                <a:spcPct val="0"/>
              </a:spcAft>
              <a:buClr>
                <a:schemeClr val="tx2"/>
              </a:buClr>
              <a:buFont typeface="Wingdings" pitchFamily="2" charset="2"/>
              <a:buChar char="v"/>
            </a:pPr>
            <a:r>
              <a:rPr lang="en-US" sz="1440" dirty="0"/>
              <a:t>Reduce shipping time and shipping </a:t>
            </a:r>
            <a:r>
              <a:rPr lang="en-US" sz="1440" dirty="0"/>
              <a:t>costs.</a:t>
            </a:r>
          </a:p>
          <a:p>
            <a:pPr marL="552450" indent="-278130" defTabSz="730548" fontAlgn="base">
              <a:spcBef>
                <a:spcPct val="20000"/>
              </a:spcBef>
              <a:spcAft>
                <a:spcPct val="0"/>
              </a:spcAft>
              <a:buClr>
                <a:schemeClr val="tx2"/>
              </a:buClr>
              <a:buFont typeface="Wingdings" pitchFamily="2" charset="2"/>
              <a:buChar char="v"/>
            </a:pPr>
            <a:endParaRPr lang="en-US" sz="1440" dirty="0"/>
          </a:p>
          <a:p>
            <a:pPr marL="552450" indent="-278130" defTabSz="730548" fontAlgn="base">
              <a:spcBef>
                <a:spcPct val="20000"/>
              </a:spcBef>
              <a:spcAft>
                <a:spcPct val="0"/>
              </a:spcAft>
              <a:buClr>
                <a:schemeClr val="tx2"/>
              </a:buClr>
              <a:buFont typeface="Wingdings" pitchFamily="2" charset="2"/>
              <a:buChar char="v"/>
            </a:pPr>
            <a:r>
              <a:rPr lang="en-US" sz="1440" dirty="0"/>
              <a:t>To allow customers to checkout using PayPal </a:t>
            </a:r>
          </a:p>
          <a:p>
            <a:pPr marL="552450" indent="-278130" defTabSz="730548" fontAlgn="base">
              <a:spcBef>
                <a:spcPct val="20000"/>
              </a:spcBef>
              <a:spcAft>
                <a:spcPct val="0"/>
              </a:spcAft>
              <a:buClr>
                <a:schemeClr val="tx2"/>
              </a:buClr>
              <a:buFont typeface="Wingdings" pitchFamily="2" charset="2"/>
              <a:buChar char="v"/>
            </a:pPr>
            <a:endParaRPr lang="en-US" sz="1440" dirty="0"/>
          </a:p>
          <a:p>
            <a:pPr marL="552450" indent="-278130" defTabSz="730548" fontAlgn="base">
              <a:spcBef>
                <a:spcPct val="20000"/>
              </a:spcBef>
              <a:spcAft>
                <a:spcPct val="0"/>
              </a:spcAft>
              <a:buClr>
                <a:schemeClr val="tx2"/>
              </a:buClr>
              <a:buFont typeface="Wingdings" pitchFamily="2" charset="2"/>
              <a:buChar char="v"/>
            </a:pPr>
            <a:r>
              <a:rPr lang="en-US" sz="1440" dirty="0"/>
              <a:t>To allow customers to schedule replenishment.</a:t>
            </a:r>
          </a:p>
          <a:p>
            <a:pPr marL="552450" indent="-278130" defTabSz="730548" fontAlgn="base">
              <a:spcBef>
                <a:spcPct val="20000"/>
              </a:spcBef>
              <a:spcAft>
                <a:spcPct val="0"/>
              </a:spcAft>
              <a:buClr>
                <a:schemeClr val="tx2"/>
              </a:buClr>
              <a:buFont typeface="Wingdings" pitchFamily="2" charset="2"/>
              <a:buChar char="v"/>
            </a:pPr>
            <a:endParaRPr lang="en-US" sz="1440" dirty="0"/>
          </a:p>
          <a:p>
            <a:pPr marL="552450" indent="-278130" defTabSz="730548" fontAlgn="base">
              <a:spcBef>
                <a:spcPct val="20000"/>
              </a:spcBef>
              <a:spcAft>
                <a:spcPct val="0"/>
              </a:spcAft>
              <a:buClr>
                <a:schemeClr val="tx2"/>
              </a:buClr>
              <a:buFont typeface="Wingdings" pitchFamily="2" charset="2"/>
              <a:buChar char="v"/>
            </a:pPr>
            <a:endParaRPr lang="en-US" sz="1440" dirty="0"/>
          </a:p>
          <a:p>
            <a:pPr marL="552450" indent="-278130" defTabSz="730548" fontAlgn="base">
              <a:spcBef>
                <a:spcPct val="20000"/>
              </a:spcBef>
              <a:spcAft>
                <a:spcPct val="0"/>
              </a:spcAft>
              <a:buClr>
                <a:schemeClr val="tx2"/>
              </a:buClr>
              <a:buFont typeface="Wingdings" pitchFamily="2" charset="2"/>
              <a:buChar char="v"/>
            </a:pPr>
            <a:endParaRPr lang="en-GB" sz="1440" dirty="0"/>
          </a:p>
          <a:p>
            <a:pPr marL="552450" indent="-278130" defTabSz="730548" fontAlgn="base">
              <a:spcBef>
                <a:spcPct val="20000"/>
              </a:spcBef>
              <a:spcAft>
                <a:spcPct val="0"/>
              </a:spcAft>
              <a:buClr>
                <a:schemeClr val="tx2"/>
              </a:buClr>
              <a:buFont typeface="Wingdings" pitchFamily="2" charset="2"/>
              <a:buChar char="v"/>
            </a:pPr>
            <a:endParaRPr lang="en-GB"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endParaRPr lang="en-GB"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endParaRPr lang="en-US" sz="1440" dirty="0">
              <a:latin typeface="Arial" pitchFamily="34" charset="0"/>
              <a:cs typeface="Arial" pitchFamily="34" charset="0"/>
            </a:endParaRPr>
          </a:p>
          <a:p>
            <a:pPr marL="552450" indent="-278130" defTabSz="730548" fontAlgn="base">
              <a:spcBef>
                <a:spcPct val="20000"/>
              </a:spcBef>
              <a:spcAft>
                <a:spcPct val="0"/>
              </a:spcAft>
              <a:buClr>
                <a:schemeClr val="tx2"/>
              </a:buClr>
              <a:buFont typeface="Wingdings" pitchFamily="2" charset="2"/>
              <a:buChar char="v"/>
            </a:pPr>
            <a:endParaRPr lang="sv-SE" sz="1440" dirty="0">
              <a:latin typeface="Arial" pitchFamily="34" charset="0"/>
              <a:cs typeface="Arial" pitchFamily="34" charset="0"/>
            </a:endParaRPr>
          </a:p>
        </p:txBody>
      </p:sp>
      <p:sp>
        <p:nvSpPr>
          <p:cNvPr id="7" name="Slide Number Placeholder 6"/>
          <p:cNvSpPr>
            <a:spLocks noGrp="1"/>
          </p:cNvSpPr>
          <p:nvPr>
            <p:ph type="sldNum" sz="quarter" idx="4294967295"/>
          </p:nvPr>
        </p:nvSpPr>
        <p:spPr>
          <a:xfrm>
            <a:off x="11021348" y="636692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3</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25582648"/>
      </p:ext>
    </p:extLst>
  </p:cSld>
  <p:clrMapOvr>
    <a:masterClrMapping/>
  </p:clrMapOvr>
  <p:transition spd="med">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860" y="-130187"/>
            <a:ext cx="10972800" cy="1188000"/>
          </a:xfrm>
        </p:spPr>
        <p:txBody>
          <a:bodyPr>
            <a:normAutofit fontScale="90000"/>
          </a:bodyPr>
          <a:lstStyle/>
          <a:p>
            <a:pPr algn="l"/>
            <a:r>
              <a:rPr lang="sv-SE" dirty="0" smtClean="0">
                <a:latin typeface="+mn-lt"/>
                <a:ea typeface="Cambria Math" pitchFamily="18" charset="0"/>
              </a:rPr>
              <a:t>	</a:t>
            </a:r>
            <a:br>
              <a:rPr lang="sv-SE" dirty="0" smtClean="0">
                <a:latin typeface="+mn-lt"/>
                <a:ea typeface="Cambria Math" pitchFamily="18" charset="0"/>
              </a:rPr>
            </a:br>
            <a:r>
              <a:rPr lang="sv-SE" dirty="0">
                <a:latin typeface="Cambria Math" pitchFamily="18" charset="0"/>
                <a:ea typeface="Cambria Math" pitchFamily="18" charset="0"/>
              </a:rPr>
              <a:t>Cont..</a:t>
            </a:r>
            <a:endParaRPr lang="en-US" dirty="0">
              <a:latin typeface="Cambria Math" pitchFamily="18" charset="0"/>
              <a:ea typeface="Cambria Math" pitchFamily="18" charset="0"/>
            </a:endParaRPr>
          </a:p>
        </p:txBody>
      </p:sp>
      <p:sp>
        <p:nvSpPr>
          <p:cNvPr id="3" name="Content Placeholder 2"/>
          <p:cNvSpPr>
            <a:spLocks noGrp="1"/>
          </p:cNvSpPr>
          <p:nvPr>
            <p:ph idx="1"/>
          </p:nvPr>
        </p:nvSpPr>
        <p:spPr>
          <a:xfrm>
            <a:off x="666860" y="1160868"/>
            <a:ext cx="10972800" cy="5119649"/>
          </a:xfrm>
        </p:spPr>
        <p:txBody>
          <a:bodyPr/>
          <a:lstStyle/>
          <a:p>
            <a:pPr marL="552450" indent="-278130">
              <a:buClr>
                <a:srgbClr val="009BCC"/>
              </a:buClr>
              <a:buFont typeface="Wingdings" pitchFamily="2" charset="2"/>
              <a:buChar char="Ø"/>
            </a:pPr>
            <a:r>
              <a:rPr lang="en-US" sz="1680" dirty="0">
                <a:solidFill>
                  <a:srgbClr val="000000"/>
                </a:solidFill>
                <a:cs typeface="Calibri" pitchFamily="34" charset="0"/>
              </a:rPr>
              <a:t>Now In the hybris Administration Console (</a:t>
            </a:r>
            <a:r>
              <a:rPr lang="en-US" sz="1680" dirty="0">
                <a:solidFill>
                  <a:srgbClr val="000000"/>
                </a:solidFill>
                <a:cs typeface="Calibri" pitchFamily="34" charset="0"/>
                <a:hlinkClick r:id="rId2"/>
              </a:rPr>
              <a:t>localhost:9001</a:t>
            </a:r>
            <a:r>
              <a:rPr lang="en-US" sz="1680" dirty="0">
                <a:solidFill>
                  <a:srgbClr val="000000"/>
                </a:solidFill>
                <a:cs typeface="Calibri" pitchFamily="34" charset="0"/>
              </a:rPr>
              <a:t>):</a:t>
            </a:r>
          </a:p>
          <a:p>
            <a:pPr marL="556260" indent="472440">
              <a:buClr>
                <a:srgbClr val="009BCC"/>
              </a:buClr>
              <a:buFont typeface="Wingdings" pitchFamily="2" charset="2"/>
              <a:buChar char="ü"/>
            </a:pPr>
            <a:r>
              <a:rPr lang="en-US" sz="1440" dirty="0">
                <a:solidFill>
                  <a:srgbClr val="000000"/>
                </a:solidFill>
                <a:cs typeface="Calibri" pitchFamily="34" charset="0"/>
              </a:rPr>
              <a:t>Update  the system (Platform &gt; Update), use the following options:</a:t>
            </a:r>
            <a:br>
              <a:rPr lang="en-US" sz="1440" dirty="0">
                <a:solidFill>
                  <a:srgbClr val="000000"/>
                </a:solidFill>
                <a:cs typeface="Calibri" pitchFamily="34" charset="0"/>
              </a:rPr>
            </a:br>
            <a:endParaRPr lang="en-US" sz="1440" dirty="0">
              <a:solidFill>
                <a:srgbClr val="000000"/>
              </a:solidFill>
              <a:cs typeface="Calibri" pitchFamily="34" charset="0"/>
            </a:endParaRPr>
          </a:p>
          <a:p>
            <a:pPr marL="1028700" indent="407670">
              <a:buClr>
                <a:srgbClr val="009BCC"/>
              </a:buClr>
              <a:buFont typeface="Wingdings" pitchFamily="2" charset="2"/>
              <a:buChar char="ü"/>
            </a:pPr>
            <a:r>
              <a:rPr lang="en-US" sz="1320" dirty="0">
                <a:solidFill>
                  <a:srgbClr val="000000"/>
                </a:solidFill>
                <a:cs typeface="Calibri" pitchFamily="34" charset="0"/>
              </a:rPr>
              <a:t>Select </a:t>
            </a:r>
            <a:r>
              <a:rPr lang="en-US" sz="1320" dirty="0">
                <a:solidFill>
                  <a:srgbClr val="000000"/>
                </a:solidFill>
                <a:cs typeface="Calibri" pitchFamily="34" charset="0"/>
              </a:rPr>
              <a:t>the options Update running system, Create essential data, and Localize types. </a:t>
            </a:r>
          </a:p>
          <a:p>
            <a:pPr marL="1028700" indent="407670">
              <a:buClr>
                <a:srgbClr val="009BCC"/>
              </a:buClr>
              <a:buFont typeface="Wingdings" pitchFamily="2" charset="2"/>
              <a:buChar char="ü"/>
            </a:pPr>
            <a:r>
              <a:rPr lang="en-US" sz="1320" dirty="0">
                <a:solidFill>
                  <a:srgbClr val="000000"/>
                </a:solidFill>
                <a:cs typeface="Calibri" pitchFamily="34" charset="0"/>
              </a:rPr>
              <a:t>In the project data settings, select the secureportaladdon check box, and set Sync Content Catalogs to yes.</a:t>
            </a:r>
          </a:p>
          <a:p>
            <a:pPr marL="1028700" indent="407670">
              <a:buClr>
                <a:srgbClr val="009BCC"/>
              </a:buClr>
              <a:buFont typeface="Wingdings" pitchFamily="2" charset="2"/>
              <a:buChar char="ü"/>
            </a:pPr>
            <a:r>
              <a:rPr lang="en-US" sz="1320" dirty="0">
                <a:solidFill>
                  <a:srgbClr val="000000"/>
                </a:solidFill>
                <a:cs typeface="Calibri" pitchFamily="34" charset="0"/>
              </a:rPr>
              <a:t>Click Update</a:t>
            </a:r>
            <a:r>
              <a:rPr lang="en-US" sz="1320" dirty="0">
                <a:solidFill>
                  <a:srgbClr val="000000"/>
                </a:solidFill>
                <a:cs typeface="Calibri" pitchFamily="34" charset="0"/>
              </a:rPr>
              <a:t>.</a:t>
            </a:r>
          </a:p>
          <a:p>
            <a:pPr marL="552450" lvl="1" indent="-278130">
              <a:buClr>
                <a:schemeClr val="tx2"/>
              </a:buClr>
              <a:buFont typeface="Wingdings" pitchFamily="2" charset="2"/>
              <a:buChar char="Ø"/>
            </a:pPr>
            <a:r>
              <a:rPr lang="en-US" sz="1440" dirty="0">
                <a:latin typeface="Arial" pitchFamily="34" charset="0"/>
                <a:cs typeface="Arial" pitchFamily="34" charset="0"/>
              </a:rPr>
              <a:t>Now </a:t>
            </a:r>
            <a:r>
              <a:rPr lang="en-US" sz="1440" dirty="0">
                <a:latin typeface="Arial" pitchFamily="34" charset="0"/>
                <a:cs typeface="Arial" pitchFamily="34" charset="0"/>
              </a:rPr>
              <a:t>import secureportaladdon to workspace and navigate to secureportaladdon</a:t>
            </a:r>
            <a:r>
              <a:rPr lang="en-US" sz="1920" b="1" dirty="0">
                <a:latin typeface="Arial" pitchFamily="34" charset="0"/>
                <a:cs typeface="Arial" pitchFamily="34" charset="0"/>
              </a:rPr>
              <a:t>/</a:t>
            </a:r>
            <a:r>
              <a:rPr lang="en-US" sz="1440" dirty="0">
                <a:latin typeface="Arial" pitchFamily="34" charset="0"/>
                <a:cs typeface="Arial" pitchFamily="34" charset="0"/>
              </a:rPr>
              <a:t>resources</a:t>
            </a:r>
            <a:r>
              <a:rPr lang="en-US" sz="1920" b="1" dirty="0">
                <a:latin typeface="Arial" pitchFamily="34" charset="0"/>
                <a:cs typeface="Arial" pitchFamily="34" charset="0"/>
              </a:rPr>
              <a:t>/</a:t>
            </a:r>
            <a:r>
              <a:rPr lang="en-US" sz="1440" dirty="0">
                <a:latin typeface="Arial" pitchFamily="34" charset="0"/>
                <a:cs typeface="Arial" pitchFamily="34" charset="0"/>
              </a:rPr>
              <a:t>secureportaladdon</a:t>
            </a:r>
            <a:r>
              <a:rPr lang="en-US" sz="1920" b="1" dirty="0">
                <a:latin typeface="Arial" pitchFamily="34" charset="0"/>
                <a:cs typeface="Arial" pitchFamily="34" charset="0"/>
              </a:rPr>
              <a:t>/</a:t>
            </a:r>
            <a:r>
              <a:rPr lang="en-US" sz="1440" dirty="0">
                <a:latin typeface="Arial" pitchFamily="34" charset="0"/>
                <a:cs typeface="Arial" pitchFamily="34" charset="0"/>
              </a:rPr>
              <a:t>import </a:t>
            </a:r>
            <a:br>
              <a:rPr lang="en-US" sz="1440" dirty="0">
                <a:latin typeface="Arial" pitchFamily="34" charset="0"/>
                <a:cs typeface="Arial" pitchFamily="34" charset="0"/>
              </a:rPr>
            </a:br>
            <a:endParaRPr lang="en-US" sz="1440" dirty="0">
              <a:latin typeface="Arial" pitchFamily="34" charset="0"/>
              <a:cs typeface="Arial" pitchFamily="34" charset="0"/>
            </a:endParaRPr>
          </a:p>
          <a:p>
            <a:pPr marL="552450" lvl="1" indent="-278130">
              <a:buClr>
                <a:schemeClr val="tx2"/>
              </a:buClr>
              <a:buFont typeface="Wingdings" pitchFamily="2" charset="2"/>
              <a:buChar char="Ø"/>
            </a:pPr>
            <a:r>
              <a:rPr lang="en-US" sz="1440" dirty="0">
                <a:latin typeface="Arial" pitchFamily="34" charset="0"/>
                <a:cs typeface="Arial" pitchFamily="34" charset="0"/>
              </a:rPr>
              <a:t>Copy powertoolsContentCatalog folder and rename it as our own custom content catalog (asianpaintsContentCatalog) and paste in that folder only like below.</a:t>
            </a:r>
          </a:p>
          <a:p>
            <a:pPr marL="556260" indent="472440">
              <a:buClr>
                <a:srgbClr val="009BCC"/>
              </a:buClr>
              <a:buFont typeface="Wingdings" pitchFamily="2" charset="2"/>
              <a:buChar char="ü"/>
            </a:pPr>
            <a:endParaRPr lang="en-US" sz="1440" dirty="0">
              <a:solidFill>
                <a:srgbClr val="000000"/>
              </a:solidFill>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30</a:t>
            </a:fld>
            <a:endParaRPr lang="en-US" noProof="0" dirty="0"/>
          </a:p>
        </p:txBody>
      </p:sp>
      <p:pic>
        <p:nvPicPr>
          <p:cNvPr id="6" name="Picture 5"/>
          <p:cNvPicPr>
            <a:picLocks noChangeAspect="1"/>
          </p:cNvPicPr>
          <p:nvPr/>
        </p:nvPicPr>
        <p:blipFill>
          <a:blip r:embed="rId3"/>
          <a:stretch>
            <a:fillRect/>
          </a:stretch>
        </p:blipFill>
        <p:spPr>
          <a:xfrm>
            <a:off x="5577542" y="3539509"/>
            <a:ext cx="3474720" cy="2720340"/>
          </a:xfrm>
          <a:prstGeom prst="rect">
            <a:avLst/>
          </a:prstGeom>
        </p:spPr>
      </p:pic>
    </p:spTree>
    <p:extLst>
      <p:ext uri="{BB962C8B-B14F-4D97-AF65-F5344CB8AC3E}">
        <p14:creationId xmlns:p14="http://schemas.microsoft.com/office/powerpoint/2010/main" val="3386562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760"/>
            <a:ext cx="10972800" cy="1188000"/>
          </a:xfrm>
        </p:spPr>
        <p:txBody>
          <a:bodyPr>
            <a:normAutofit fontScale="90000"/>
          </a:bodyPr>
          <a:lstStyle/>
          <a:p>
            <a:pPr marL="730548" lvl="2" indent="-730548" algn="l" defTabSz="935102" rtl="0" fontAlgn="base">
              <a:lnSpc>
                <a:spcPct val="90000"/>
              </a:lnSpc>
              <a:spcBef>
                <a:spcPct val="0"/>
              </a:spcBef>
              <a:spcAft>
                <a:spcPct val="0"/>
              </a:spcAft>
            </a:pPr>
            <a:r>
              <a:rPr lang="en-GB" sz="3120" b="1" kern="1200" dirty="0">
                <a:solidFill>
                  <a:schemeClr val="tx2"/>
                </a:solidFill>
                <a:latin typeface="Cambria Math" pitchFamily="18" charset="0"/>
                <a:ea typeface="Cambria Math" pitchFamily="18" charset="0"/>
                <a:cs typeface="+mj-cs"/>
              </a:rPr>
              <a:t/>
            </a:r>
            <a:br>
              <a:rPr lang="en-GB" sz="3120" b="1" kern="1200" dirty="0">
                <a:solidFill>
                  <a:schemeClr val="tx2"/>
                </a:solidFill>
                <a:latin typeface="Cambria Math" pitchFamily="18" charset="0"/>
                <a:ea typeface="Cambria Math" pitchFamily="18" charset="0"/>
                <a:cs typeface="+mj-cs"/>
              </a:rPr>
            </a:br>
            <a:r>
              <a:rPr lang="en-GB" sz="3120" b="1" kern="1200" dirty="0">
                <a:solidFill>
                  <a:schemeClr val="tx2"/>
                </a:solidFill>
                <a:latin typeface="Cambria Math" pitchFamily="18" charset="0"/>
                <a:ea typeface="Cambria Math" pitchFamily="18" charset="0"/>
                <a:cs typeface="+mj-cs"/>
              </a:rPr>
              <a:t>Impexes</a:t>
            </a:r>
            <a:r>
              <a:rPr lang="en-US" sz="3120" b="1" kern="1200" dirty="0">
                <a:solidFill>
                  <a:schemeClr val="tx2"/>
                </a:solidFill>
                <a:latin typeface="Cambria Math" pitchFamily="18" charset="0"/>
                <a:ea typeface="Cambria Math" pitchFamily="18" charset="0"/>
                <a:cs typeface="+mj-cs"/>
              </a:rPr>
              <a:t/>
            </a:r>
            <a:br>
              <a:rPr lang="en-US" sz="3120" b="1" kern="1200" dirty="0">
                <a:solidFill>
                  <a:schemeClr val="tx2"/>
                </a:solidFill>
                <a:latin typeface="Cambria Math" pitchFamily="18" charset="0"/>
                <a:ea typeface="Cambria Math" pitchFamily="18" charset="0"/>
                <a:cs typeface="+mj-cs"/>
              </a:rPr>
            </a:br>
            <a:endParaRPr lang="en-US" sz="3120" b="1" kern="1200" dirty="0">
              <a:solidFill>
                <a:schemeClr val="tx2"/>
              </a:solidFill>
              <a:latin typeface="Cambria Math" pitchFamily="18" charset="0"/>
              <a:ea typeface="Cambria Math" pitchFamily="18" charset="0"/>
              <a:cs typeface="+mj-cs"/>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31</a:t>
            </a:fld>
            <a:endParaRPr lang="en-US" noProof="0" dirty="0"/>
          </a:p>
        </p:txBody>
      </p:sp>
      <p:sp>
        <p:nvSpPr>
          <p:cNvPr id="5" name="Slide Number Placeholder 3"/>
          <p:cNvSpPr txBox="1">
            <a:spLocks/>
          </p:cNvSpPr>
          <p:nvPr/>
        </p:nvSpPr>
        <p:spPr bwMode="auto">
          <a:xfrm>
            <a:off x="10985607" y="6398406"/>
            <a:ext cx="329227" cy="219740"/>
          </a:xfrm>
          <a:prstGeom prst="rect">
            <a:avLst/>
          </a:prstGeom>
          <a:noFill/>
          <a:ln w="9525">
            <a:noFill/>
            <a:miter lim="800000"/>
            <a:headEnd/>
            <a:tailEnd/>
          </a:ln>
          <a:effectLst/>
        </p:spPr>
        <p:txBody>
          <a:bodyPr vert="horz" wrap="none" lIns="36815" tIns="0" rIns="36815" bIns="0" numCol="1" anchor="ctr" anchorCtr="0" compatLnSpc="1">
            <a:prstTxWarp prst="textNoShape">
              <a:avLst/>
            </a:prstTxWarp>
            <a:spAutoFit/>
          </a:bodyPr>
          <a:lstStyle>
            <a:defPPr>
              <a:defRPr lang="en-US"/>
            </a:defPPr>
            <a:lvl1pPr marL="0" algn="r" defTabSz="779252" rtl="0" eaLnBrk="0" latinLnBrk="0" hangingPunct="0">
              <a:lnSpc>
                <a:spcPct val="85000"/>
              </a:lnSpc>
              <a:defRPr sz="700" b="0" kern="1200">
                <a:solidFill>
                  <a:srgbClr val="000000"/>
                </a:solidFill>
                <a:latin typeface="Arial" charset="0"/>
                <a:ea typeface="+mn-ea"/>
                <a:cs typeface="Arial" charset="0"/>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a:lstStyle>
          <a:p>
            <a:pPr>
              <a:defRPr/>
            </a:pPr>
            <a:fld id="{9D48B0A8-A3BB-4090-A486-05597CC74740}" type="slidenum">
              <a:rPr lang="en-US" sz="1680">
                <a:latin typeface="Calibri" pitchFamily="34" charset="0"/>
                <a:cs typeface="Calibri" pitchFamily="34" charset="0"/>
              </a:rPr>
              <a:pPr>
                <a:defRPr/>
              </a:pPr>
              <a:t>31</a:t>
            </a:fld>
            <a:endParaRPr lang="en-US" sz="1680" dirty="0">
              <a:latin typeface="Calibri" pitchFamily="34" charset="0"/>
              <a:cs typeface="Calibri" pitchFamily="34" charset="0"/>
            </a:endParaRPr>
          </a:p>
        </p:txBody>
      </p:sp>
      <p:sp>
        <p:nvSpPr>
          <p:cNvPr id="7" name="Content Placeholder 2"/>
          <p:cNvSpPr txBox="1">
            <a:spLocks/>
          </p:cNvSpPr>
          <p:nvPr/>
        </p:nvSpPr>
        <p:spPr>
          <a:xfrm>
            <a:off x="1209641" y="1285860"/>
            <a:ext cx="9601267" cy="428628"/>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548640" lvl="2" indent="-278130" defTabSz="730548" fontAlgn="base">
              <a:spcBef>
                <a:spcPct val="20000"/>
              </a:spcBef>
              <a:spcAft>
                <a:spcPct val="0"/>
              </a:spcAft>
              <a:buClr>
                <a:srgbClr val="009BCC"/>
              </a:buClr>
              <a:buFont typeface="Wingdings" pitchFamily="2" charset="2"/>
              <a:buChar char="Ø"/>
            </a:pPr>
            <a:r>
              <a:rPr lang="sv-SE" sz="1680" dirty="0">
                <a:cs typeface="Calibri" pitchFamily="34" charset="0"/>
              </a:rPr>
              <a:t>Asian Paints Content Catalog Data:</a:t>
            </a:r>
          </a:p>
          <a:p>
            <a:pPr marL="548640" lvl="2" indent="-278130" defTabSz="730548" fontAlgn="base">
              <a:spcBef>
                <a:spcPct val="20000"/>
              </a:spcBef>
              <a:spcAft>
                <a:spcPct val="0"/>
              </a:spcAft>
              <a:buClr>
                <a:srgbClr val="009BCC"/>
              </a:buClr>
              <a:buFont typeface="Wingdings" pitchFamily="2" charset="2"/>
              <a:buChar char="Ø"/>
            </a:pPr>
            <a:endParaRPr lang="sv-SE" sz="1680" dirty="0">
              <a:cs typeface="Calibri" pitchFamily="34" charset="0"/>
            </a:endParaRPr>
          </a:p>
        </p:txBody>
      </p:sp>
      <p:graphicFrame>
        <p:nvGraphicFramePr>
          <p:cNvPr id="8" name="Table 7"/>
          <p:cNvGraphicFramePr>
            <a:graphicFrameLocks noGrp="1"/>
          </p:cNvGraphicFramePr>
          <p:nvPr>
            <p:extLst/>
          </p:nvPr>
        </p:nvGraphicFramePr>
        <p:xfrm>
          <a:off x="1689111" y="2007225"/>
          <a:ext cx="9245827" cy="3606866"/>
        </p:xfrm>
        <a:graphic>
          <a:graphicData uri="http://schemas.openxmlformats.org/drawingml/2006/table">
            <a:tbl>
              <a:tblPr/>
              <a:tblGrid>
                <a:gridCol w="4228649"/>
                <a:gridCol w="5017178"/>
              </a:tblGrid>
              <a:tr h="384860">
                <a:tc>
                  <a:txBody>
                    <a:bodyPr/>
                    <a:lstStyle/>
                    <a:p>
                      <a:pPr>
                        <a:lnSpc>
                          <a:spcPct val="115000"/>
                        </a:lnSpc>
                        <a:spcAft>
                          <a:spcPts val="1000"/>
                        </a:spcAft>
                      </a:pPr>
                      <a:r>
                        <a:rPr lang="en-US" sz="1300" b="1" dirty="0">
                          <a:solidFill>
                            <a:schemeClr val="bg1"/>
                          </a:solidFill>
                          <a:latin typeface="+mn-lt"/>
                          <a:ea typeface="Calibri"/>
                          <a:cs typeface="Times New Roman"/>
                        </a:rPr>
                        <a:t>File name</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15000"/>
                        </a:lnSpc>
                        <a:spcAft>
                          <a:spcPts val="1000"/>
                        </a:spcAft>
                      </a:pPr>
                      <a:r>
                        <a:rPr lang="en-US" sz="1300" b="1" dirty="0">
                          <a:solidFill>
                            <a:schemeClr val="bg1"/>
                          </a:solidFill>
                          <a:latin typeface="+mn-lt"/>
                          <a:ea typeface="Calibri"/>
                          <a:cs typeface="Times New Roman"/>
                        </a:rPr>
                        <a:t>Description</a:t>
                      </a:r>
                      <a:endParaRPr lang="en-IN" sz="1300" b="1" dirty="0">
                        <a:solidFill>
                          <a:schemeClr val="bg1"/>
                        </a:solidFill>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1620460">
                <a:tc>
                  <a:txBody>
                    <a:bodyPr/>
                    <a:lstStyle/>
                    <a:p>
                      <a:pPr>
                        <a:lnSpc>
                          <a:spcPct val="115000"/>
                        </a:lnSpc>
                        <a:spcAft>
                          <a:spcPts val="1000"/>
                        </a:spcAft>
                      </a:pPr>
                      <a:r>
                        <a:rPr lang="en-US" sz="1700" b="1" kern="1200" dirty="0" smtClean="0">
                          <a:solidFill>
                            <a:schemeClr val="tx1"/>
                          </a:solidFill>
                          <a:latin typeface="+mn-lt"/>
                          <a:ea typeface="Calibri"/>
                          <a:cs typeface="Calibri"/>
                        </a:rPr>
                        <a:t>cms-content.impex</a:t>
                      </a:r>
                    </a:p>
                    <a:p>
                      <a:pPr marL="0" algn="l" defTabSz="779252" rtl="0" eaLnBrk="1" latinLnBrk="0" hangingPunct="1">
                        <a:lnSpc>
                          <a:spcPct val="115000"/>
                        </a:lnSpc>
                        <a:spcAft>
                          <a:spcPts val="1000"/>
                        </a:spcAft>
                      </a:pPr>
                      <a:r>
                        <a:rPr lang="en-US" sz="1300" b="0" kern="1200" dirty="0" smtClean="0">
                          <a:solidFill>
                            <a:schemeClr val="tx1"/>
                          </a:solidFill>
                          <a:latin typeface="+mn-lt"/>
                          <a:ea typeface="Calibri"/>
                          <a:cs typeface="Calibri"/>
                        </a:rPr>
                        <a:t>(</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secureportaladdon</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resources</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secureportaladdon/import</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contentCatalogs</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asianpaintsb2bContentCatalog</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cms-content.impex)</a:t>
                      </a:r>
                      <a:endParaRPr lang="en-IN" sz="1300" b="0" kern="1200" dirty="0">
                        <a:solidFill>
                          <a:schemeClr val="tx1"/>
                        </a:solidFill>
                        <a:latin typeface="+mn-lt"/>
                        <a:ea typeface="Calibri"/>
                        <a:cs typeface="Calibri"/>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300" dirty="0">
                          <a:latin typeface="+mn-lt"/>
                          <a:ea typeface="Calibri"/>
                          <a:cs typeface="Calibri"/>
                        </a:rPr>
                        <a:t>Now the Master CMS content, which defines all of the content slots for the templates, naming the </a:t>
                      </a:r>
                      <a:r>
                        <a:rPr lang="en-US" sz="1300" dirty="0" smtClean="0">
                          <a:latin typeface="+mn-lt"/>
                          <a:ea typeface="Calibri"/>
                          <a:cs typeface="Calibri"/>
                        </a:rPr>
                        <a:t>templates. It </a:t>
                      </a:r>
                      <a:r>
                        <a:rPr lang="en-US" sz="1300" dirty="0">
                          <a:latin typeface="+mn-lt"/>
                          <a:ea typeface="Calibri"/>
                          <a:cs typeface="Calibri"/>
                        </a:rPr>
                        <a:t>does not rely on any specific product/category content.</a:t>
                      </a:r>
                      <a:endParaRPr lang="en-IN" sz="1300" dirty="0">
                        <a:latin typeface="+mn-lt"/>
                        <a:ea typeface="Calibri"/>
                        <a:cs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01546">
                <a:tc>
                  <a:txBody>
                    <a:bodyPr/>
                    <a:lstStyle/>
                    <a:p>
                      <a:pPr marL="0" algn="l" defTabSz="779252" rtl="0" eaLnBrk="1" latinLnBrk="0" hangingPunct="1">
                        <a:lnSpc>
                          <a:spcPct val="115000"/>
                        </a:lnSpc>
                        <a:spcAft>
                          <a:spcPts val="1000"/>
                        </a:spcAft>
                      </a:pPr>
                      <a:r>
                        <a:rPr lang="en-US" sz="1700" b="1" kern="1200" dirty="0" smtClean="0">
                          <a:solidFill>
                            <a:schemeClr val="tx1"/>
                          </a:solidFill>
                          <a:latin typeface="+mn-lt"/>
                          <a:ea typeface="Calibri"/>
                          <a:cs typeface="Calibri"/>
                        </a:rPr>
                        <a:t>cms-content_en.impex</a:t>
                      </a:r>
                    </a:p>
                    <a:p>
                      <a:pPr marL="0" algn="l" defTabSz="779252" rtl="0" eaLnBrk="1" latinLnBrk="0" hangingPunct="1">
                        <a:lnSpc>
                          <a:spcPct val="115000"/>
                        </a:lnSpc>
                        <a:spcAft>
                          <a:spcPts val="1000"/>
                        </a:spcAft>
                      </a:pPr>
                      <a:r>
                        <a:rPr lang="en-US" sz="1300" b="0" kern="1200" dirty="0" smtClean="0">
                          <a:solidFill>
                            <a:schemeClr val="tx1"/>
                          </a:solidFill>
                          <a:latin typeface="+mn-lt"/>
                          <a:ea typeface="Calibri"/>
                          <a:cs typeface="Calibri"/>
                        </a:rPr>
                        <a:t>(</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secureportaladdon</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resources</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secureportaladdon</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import</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contentCatalogs</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asianpaintsb2bContentCatalog</a:t>
                      </a:r>
                      <a:r>
                        <a:rPr lang="en-US" sz="1700" b="1" kern="1200" dirty="0" smtClean="0">
                          <a:solidFill>
                            <a:schemeClr val="tx1"/>
                          </a:solidFill>
                          <a:latin typeface="+mn-lt"/>
                          <a:ea typeface="Calibri"/>
                          <a:cs typeface="Calibri"/>
                        </a:rPr>
                        <a:t>/</a:t>
                      </a:r>
                      <a:r>
                        <a:rPr lang="en-US" sz="1300" b="0" kern="1200" dirty="0" smtClean="0">
                          <a:solidFill>
                            <a:schemeClr val="tx1"/>
                          </a:solidFill>
                          <a:latin typeface="+mn-lt"/>
                          <a:ea typeface="Calibri"/>
                          <a:cs typeface="Calibri"/>
                        </a:rPr>
                        <a:t>cms-content_en.impex)</a:t>
                      </a:r>
                      <a:endParaRPr lang="en-IN" sz="1300" b="0" kern="1200" dirty="0">
                        <a:solidFill>
                          <a:schemeClr val="tx1"/>
                        </a:solidFill>
                        <a:latin typeface="+mn-lt"/>
                        <a:ea typeface="Calibri"/>
                        <a:cs typeface="Calibri"/>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dirty="0">
                          <a:latin typeface="+mn-lt"/>
                          <a:ea typeface="Times New Roman"/>
                          <a:cs typeface="Calibri"/>
                        </a:rPr>
                        <a:t>The related localized attributes values - again check the file content and replace the __CONTENT_CATALOG_NAME__ with </a:t>
                      </a:r>
                      <a:r>
                        <a:rPr lang="en-US" sz="1300" dirty="0" smtClean="0">
                          <a:latin typeface="+mn-lt"/>
                          <a:ea typeface="Times New Roman"/>
                          <a:cs typeface="Calibri"/>
                        </a:rPr>
                        <a:t>asianpaintsContentCatalog</a:t>
                      </a:r>
                      <a:r>
                        <a:rPr lang="en-US" sz="1300" dirty="0">
                          <a:latin typeface="+mn-lt"/>
                          <a:ea typeface="Times New Roman"/>
                          <a:cs typeface="Calibri"/>
                        </a:rPr>
                        <a:t>.</a:t>
                      </a:r>
                      <a:endParaRPr lang="en-IN" sz="1300" dirty="0">
                        <a:latin typeface="+mn-lt"/>
                        <a:ea typeface="Times New Roman"/>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369833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smtClean="0">
                <a:latin typeface="Cambria Math" pitchFamily="18" charset="0"/>
                <a:ea typeface="Cambria Math" pitchFamily="18" charset="0"/>
              </a:rPr>
              <a:t/>
            </a:r>
            <a:br>
              <a:rPr lang="sv-SE" dirty="0" smtClean="0">
                <a:latin typeface="Cambria Math" pitchFamily="18" charset="0"/>
                <a:ea typeface="Cambria Math" pitchFamily="18" charset="0"/>
              </a:rPr>
            </a:br>
            <a:r>
              <a:rPr lang="sv-SE" dirty="0">
                <a:latin typeface="Cambria Math" pitchFamily="18" charset="0"/>
                <a:ea typeface="Cambria Math" pitchFamily="18" charset="0"/>
              </a:rPr>
              <a:t>Cont..</a:t>
            </a:r>
            <a:endParaRPr lang="en-US" dirty="0">
              <a:latin typeface="Cambria Math" pitchFamily="18" charset="0"/>
              <a:ea typeface="Cambria Math" pitchFamily="18" charset="0"/>
            </a:endParaRPr>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US" sz="1680" dirty="0">
                <a:cs typeface="Calibri" pitchFamily="34" charset="0"/>
              </a:rPr>
              <a:t>After making changes in impexes </a:t>
            </a:r>
          </a:p>
          <a:p>
            <a:pPr marL="1169670" indent="-342900">
              <a:buFont typeface="Wingdings" panose="05000000000000000000" pitchFamily="2" charset="2"/>
              <a:buChar char="ü"/>
            </a:pPr>
            <a:r>
              <a:rPr lang="en-US" sz="1680" dirty="0">
                <a:cs typeface="Calibri" pitchFamily="34" charset="0"/>
              </a:rPr>
              <a:t>G</a:t>
            </a:r>
            <a:r>
              <a:rPr lang="en-US" sz="1680" dirty="0">
                <a:cs typeface="Calibri" pitchFamily="34" charset="0"/>
              </a:rPr>
              <a:t>o </a:t>
            </a:r>
            <a:r>
              <a:rPr lang="en-US" sz="1680" dirty="0">
                <a:cs typeface="Calibri" pitchFamily="34" charset="0"/>
              </a:rPr>
              <a:t>to hAC/Console/ImpEx Import and </a:t>
            </a:r>
            <a:r>
              <a:rPr lang="en-US" sz="1680" dirty="0">
                <a:cs typeface="Calibri" pitchFamily="34" charset="0"/>
              </a:rPr>
              <a:t>import </a:t>
            </a:r>
            <a:r>
              <a:rPr lang="en-US" sz="1680" b="1" dirty="0">
                <a:cs typeface="Calibri" pitchFamily="34" charset="0"/>
              </a:rPr>
              <a:t>both </a:t>
            </a:r>
            <a:r>
              <a:rPr lang="en-US" sz="1680" b="1" dirty="0">
                <a:cs typeface="Calibri" pitchFamily="34" charset="0"/>
              </a:rPr>
              <a:t>cms-content.impex</a:t>
            </a:r>
            <a:r>
              <a:rPr lang="en-US" sz="1680" dirty="0">
                <a:cs typeface="Calibri" pitchFamily="34" charset="0"/>
              </a:rPr>
              <a:t> and </a:t>
            </a:r>
            <a:r>
              <a:rPr lang="en-US" sz="1680" b="1" dirty="0">
                <a:cs typeface="Calibri" pitchFamily="34" charset="0"/>
              </a:rPr>
              <a:t>cms-content_en.impex</a:t>
            </a:r>
            <a:r>
              <a:rPr lang="en-US" sz="1680" dirty="0">
                <a:cs typeface="Calibri" pitchFamily="34" charset="0"/>
              </a:rPr>
              <a:t> </a:t>
            </a:r>
            <a:r>
              <a:rPr lang="en-US" sz="1680" dirty="0">
                <a:cs typeface="Calibri" pitchFamily="34" charset="0"/>
              </a:rPr>
              <a:t>files.</a:t>
            </a:r>
          </a:p>
          <a:p>
            <a:endParaRPr lang="en-US" sz="1680" dirty="0">
              <a:cs typeface="Calibri"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32</a:t>
            </a:fld>
            <a:endParaRPr lang="en-US" noProof="0" dirty="0"/>
          </a:p>
        </p:txBody>
      </p:sp>
      <p:graphicFrame>
        <p:nvGraphicFramePr>
          <p:cNvPr id="5" name="Table 4"/>
          <p:cNvGraphicFramePr>
            <a:graphicFrameLocks noGrp="1"/>
          </p:cNvGraphicFramePr>
          <p:nvPr/>
        </p:nvGraphicFramePr>
        <p:xfrm>
          <a:off x="1689111" y="2651314"/>
          <a:ext cx="8143931" cy="1036915"/>
        </p:xfrm>
        <a:graphic>
          <a:graphicData uri="http://schemas.openxmlformats.org/drawingml/2006/table">
            <a:tbl>
              <a:tblPr/>
              <a:tblGrid>
                <a:gridCol w="8143931"/>
              </a:tblGrid>
              <a:tr h="231343">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/secureportaladdon/project.properties</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810589">
                <a:tc>
                  <a:txBody>
                    <a:bodyPr/>
                    <a:lstStyle/>
                    <a:p>
                      <a:pPr>
                        <a:lnSpc>
                          <a:spcPct val="115000"/>
                        </a:lnSpc>
                        <a:spcAft>
                          <a:spcPts val="0"/>
                        </a:spcAft>
                      </a:pPr>
                      <a:r>
                        <a:rPr lang="en-US" sz="1400" dirty="0" smtClean="0">
                          <a:cs typeface="Calibri" pitchFamily="34" charset="0"/>
                        </a:rPr>
                        <a:t>Provides factory default settings. It is not recommended to edit this file. But we have to take the reference of this file to override in local.properties</a:t>
                      </a:r>
                      <a:endParaRPr lang="en-IN" sz="1400" b="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1689111" y="4206686"/>
          <a:ext cx="8143931" cy="1123325"/>
        </p:xfrm>
        <a:graphic>
          <a:graphicData uri="http://schemas.openxmlformats.org/drawingml/2006/table">
            <a:tbl>
              <a:tblPr/>
              <a:tblGrid>
                <a:gridCol w="8143931"/>
              </a:tblGrid>
              <a:tr h="245186">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/config/local.properties</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878138">
                <a:tc>
                  <a:txBody>
                    <a:bodyPr/>
                    <a:lstStyle/>
                    <a:p>
                      <a:pPr>
                        <a:lnSpc>
                          <a:spcPct val="115000"/>
                        </a:lnSpc>
                        <a:spcAft>
                          <a:spcPts val="0"/>
                        </a:spcAft>
                      </a:pPr>
                      <a:r>
                        <a:rPr lang="en-US" sz="1400" dirty="0" smtClean="0">
                          <a:cs typeface="Calibri" pitchFamily="34" charset="0"/>
                        </a:rPr>
                        <a:t>This is the working copy of the project.properties file that will be found in the config folder. Use this file to override the default hybris settings</a:t>
                      </a:r>
                      <a:endParaRPr lang="en-IN" sz="1400" b="0" dirty="0">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379136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
            </a:r>
            <a:br>
              <a:rPr lang="en-GB" dirty="0" smtClean="0"/>
            </a:br>
            <a:r>
              <a:rPr lang="en-GB" dirty="0" smtClean="0"/>
              <a:t>Update</a:t>
            </a:r>
            <a:endParaRPr lang="en-US" dirty="0"/>
          </a:p>
        </p:txBody>
      </p:sp>
      <p:sp>
        <p:nvSpPr>
          <p:cNvPr id="3" name="Content Placeholder 2"/>
          <p:cNvSpPr>
            <a:spLocks noGrp="1"/>
          </p:cNvSpPr>
          <p:nvPr>
            <p:ph idx="1"/>
          </p:nvPr>
        </p:nvSpPr>
        <p:spPr>
          <a:xfrm>
            <a:off x="602953" y="1355170"/>
            <a:ext cx="10972800" cy="4680000"/>
          </a:xfrm>
        </p:spPr>
        <p:txBody>
          <a:bodyPr/>
          <a:lstStyle/>
          <a:p>
            <a:pPr marL="548640" lvl="2" indent="-278130">
              <a:buClr>
                <a:srgbClr val="009BCC"/>
              </a:buClr>
              <a:buFont typeface="Wingdings" pitchFamily="2" charset="2"/>
              <a:buChar char="Ø"/>
            </a:pPr>
            <a:r>
              <a:rPr lang="en-US" sz="1680" dirty="0">
                <a:cs typeface="Calibri" pitchFamily="34" charset="0"/>
              </a:rPr>
              <a:t>Now restart hybris server</a:t>
            </a:r>
          </a:p>
          <a:p>
            <a:pPr marL="548640" lvl="2" indent="-278130">
              <a:buClr>
                <a:srgbClr val="009BCC"/>
              </a:buClr>
              <a:buFont typeface="Wingdings" pitchFamily="2" charset="2"/>
              <a:buChar char="Ø"/>
            </a:pPr>
            <a:r>
              <a:rPr lang="en-US" sz="1680" dirty="0">
                <a:cs typeface="Calibri" pitchFamily="34" charset="0"/>
              </a:rPr>
              <a:t>Go to hAC &gt;&gt; platform &gt;&gt; update &gt;&gt; secureportaladdon</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33</a:t>
            </a:fld>
            <a:endParaRPr lang="en-US" noProof="0" dirty="0"/>
          </a:p>
        </p:txBody>
      </p:sp>
      <p:pic>
        <p:nvPicPr>
          <p:cNvPr id="5" name="Picture 4"/>
          <p:cNvPicPr/>
          <p:nvPr/>
        </p:nvPicPr>
        <p:blipFill>
          <a:blip r:embed="rId2" cstate="print"/>
          <a:stretch>
            <a:fillRect/>
          </a:stretch>
        </p:blipFill>
        <p:spPr>
          <a:xfrm>
            <a:off x="2121158" y="2427201"/>
            <a:ext cx="7431226" cy="1606666"/>
          </a:xfrm>
          <a:prstGeom prst="rect">
            <a:avLst/>
          </a:prstGeom>
        </p:spPr>
      </p:pic>
    </p:spTree>
    <p:extLst>
      <p:ext uri="{BB962C8B-B14F-4D97-AF65-F5344CB8AC3E}">
        <p14:creationId xmlns:p14="http://schemas.microsoft.com/office/powerpoint/2010/main" val="2409940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1" indent="-730548" algn="l" defTabSz="935102" rtl="0" fontAlgn="base">
              <a:lnSpc>
                <a:spcPct val="90000"/>
              </a:lnSpc>
              <a:spcBef>
                <a:spcPct val="0"/>
              </a:spcBef>
              <a:spcAft>
                <a:spcPct val="0"/>
              </a:spcAft>
            </a:pPr>
            <a:r>
              <a:rPr lang="en-GB" sz="3120" b="1" kern="1200" dirty="0">
                <a:solidFill>
                  <a:schemeClr val="tx2"/>
                </a:solidFill>
                <a:latin typeface="Cambria Math" pitchFamily="18" charset="0"/>
                <a:ea typeface="Cambria Math" pitchFamily="18" charset="0"/>
                <a:cs typeface="+mj-cs"/>
              </a:rPr>
              <a:t/>
            </a:r>
            <a:br>
              <a:rPr lang="en-GB" sz="3120" b="1" kern="1200" dirty="0">
                <a:solidFill>
                  <a:schemeClr val="tx2"/>
                </a:solidFill>
                <a:latin typeface="Cambria Math" pitchFamily="18" charset="0"/>
                <a:ea typeface="Cambria Math" pitchFamily="18" charset="0"/>
                <a:cs typeface="+mj-cs"/>
              </a:rPr>
            </a:br>
            <a:r>
              <a:rPr lang="en-GB" sz="3120" b="1" kern="1200" dirty="0">
                <a:solidFill>
                  <a:schemeClr val="tx2"/>
                </a:solidFill>
                <a:latin typeface="Cambria Math" pitchFamily="18" charset="0"/>
                <a:ea typeface="Cambria Math" pitchFamily="18" charset="0"/>
                <a:cs typeface="+mj-cs"/>
              </a:rPr>
              <a:t>Early Login Page</a:t>
            </a:r>
            <a:r>
              <a:rPr lang="en-US" sz="1920" b="1" dirty="0"/>
              <a:t/>
            </a:r>
            <a:br>
              <a:rPr lang="en-US" sz="1920" b="1" dirty="0"/>
            </a:b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US" sz="1680" dirty="0">
                <a:cs typeface="Calibri" pitchFamily="34" charset="0"/>
              </a:rPr>
              <a:t>As shown in the </a:t>
            </a:r>
            <a:r>
              <a:rPr lang="en-US" sz="1680" dirty="0">
                <a:cs typeface="Calibri" pitchFamily="34" charset="0"/>
              </a:rPr>
              <a:t>picture below, </a:t>
            </a:r>
            <a:r>
              <a:rPr lang="en-US" sz="1680" dirty="0">
                <a:cs typeface="Calibri" pitchFamily="34" charset="0"/>
              </a:rPr>
              <a:t>when the B2B Early Login AddOn is enabled, the early login page </a:t>
            </a:r>
            <a:r>
              <a:rPr lang="en-US" sz="1680" dirty="0">
                <a:cs typeface="Calibri" pitchFamily="34" charset="0"/>
              </a:rPr>
              <a:t>displays like below, there </a:t>
            </a:r>
            <a:r>
              <a:rPr lang="en-US" sz="1680" dirty="0">
                <a:cs typeface="Calibri" pitchFamily="34" charset="0"/>
              </a:rPr>
              <a:t>is no header or footer, or any links that could expose the rest of the site.</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34</a:t>
            </a:fld>
            <a:endParaRPr lang="en-US" noProof="0" dirty="0"/>
          </a:p>
        </p:txBody>
      </p:sp>
      <p:pic>
        <p:nvPicPr>
          <p:cNvPr id="5" name="Picture 4"/>
          <p:cNvPicPr/>
          <p:nvPr/>
        </p:nvPicPr>
        <p:blipFill>
          <a:blip r:embed="rId2" cstate="print"/>
          <a:stretch>
            <a:fillRect/>
          </a:stretch>
        </p:blipFill>
        <p:spPr>
          <a:xfrm>
            <a:off x="2639616" y="2143883"/>
            <a:ext cx="7132320" cy="3976116"/>
          </a:xfrm>
          <a:prstGeom prst="rect">
            <a:avLst/>
          </a:prstGeom>
        </p:spPr>
      </p:pic>
    </p:spTree>
    <p:extLst>
      <p:ext uri="{BB962C8B-B14F-4D97-AF65-F5344CB8AC3E}">
        <p14:creationId xmlns:p14="http://schemas.microsoft.com/office/powerpoint/2010/main" val="31733014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10542"/>
            <a:ext cx="10972800" cy="1188000"/>
          </a:xfrm>
        </p:spPr>
        <p:txBody>
          <a:bodyPr/>
          <a:lstStyle/>
          <a:p>
            <a:r>
              <a:rPr lang="en-US" sz="4320" dirty="0"/>
              <a:t>Order Management Service(OMS)</a:t>
            </a: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35</a:t>
            </a:fld>
            <a:endParaRPr lang="en-US" noProof="0" dirty="0"/>
          </a:p>
        </p:txBody>
      </p:sp>
    </p:spTree>
    <p:extLst>
      <p:ext uri="{BB962C8B-B14F-4D97-AF65-F5344CB8AC3E}">
        <p14:creationId xmlns:p14="http://schemas.microsoft.com/office/powerpoint/2010/main" val="19340040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OMS(Order Management Service)</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680" dirty="0">
                <a:cs typeface="Calibri" pitchFamily="34" charset="0"/>
              </a:rPr>
              <a:t>It allows you to view and manage customer orders, review and edit shipping information, manage returns and </a:t>
            </a:r>
            <a:r>
              <a:rPr lang="en-GB" sz="1680" dirty="0">
                <a:cs typeface="Calibri" pitchFamily="34" charset="0"/>
              </a:rPr>
              <a:t>refunds.</a:t>
            </a:r>
            <a:br>
              <a:rPr lang="en-GB" sz="1680" dirty="0">
                <a:cs typeface="Calibri" pitchFamily="34" charset="0"/>
              </a:rPr>
            </a:br>
            <a:endParaRPr lang="en-US" sz="1680" dirty="0">
              <a:cs typeface="Calibri" pitchFamily="34" charset="0"/>
            </a:endParaRPr>
          </a:p>
          <a:p>
            <a:pPr marL="548640" lvl="2" indent="-278130">
              <a:buClr>
                <a:srgbClr val="009BCC"/>
              </a:buClr>
              <a:buFont typeface="Wingdings" pitchFamily="2" charset="2"/>
              <a:buChar char="Ø"/>
            </a:pPr>
            <a:r>
              <a:rPr lang="en-GB" sz="1680" dirty="0">
                <a:cs typeface="Calibri" pitchFamily="34" charset="0"/>
              </a:rPr>
              <a:t>Basically Order Management Services out of the box works for B2C scenarios. In order to enable Order Management Services with a B2B scenario, a little customization is </a:t>
            </a:r>
            <a:r>
              <a:rPr lang="en-GB" sz="1680" dirty="0">
                <a:cs typeface="Calibri" pitchFamily="34" charset="0"/>
              </a:rPr>
              <a:t>required.</a:t>
            </a:r>
          </a:p>
          <a:p>
            <a:pPr marL="548640" lvl="2" indent="-278130">
              <a:buClr>
                <a:srgbClr val="009BCC"/>
              </a:buClr>
              <a:buFont typeface="Wingdings" pitchFamily="2" charset="2"/>
              <a:buChar char="Ø"/>
            </a:pPr>
            <a:endParaRPr lang="en-GB" sz="1680" dirty="0">
              <a:cs typeface="Calibri" pitchFamily="34" charset="0"/>
            </a:endParaRPr>
          </a:p>
          <a:p>
            <a:pPr marL="548640" lvl="2" indent="-278130">
              <a:buClr>
                <a:srgbClr val="009BCC"/>
              </a:buClr>
              <a:buFont typeface="Wingdings" pitchFamily="2" charset="2"/>
              <a:buChar char="Ø"/>
            </a:pPr>
            <a:r>
              <a:rPr lang="en-GB" sz="1680" dirty="0">
                <a:cs typeface="Calibri" pitchFamily="34" charset="0"/>
              </a:rPr>
              <a:t>Key Benefits of OMS</a:t>
            </a:r>
            <a:br>
              <a:rPr lang="en-GB" sz="1680" dirty="0">
                <a:cs typeface="Calibri" pitchFamily="34" charset="0"/>
              </a:rPr>
            </a:br>
            <a:endParaRPr lang="en-US" sz="1440" dirty="0">
              <a:latin typeface="Arial" pitchFamily="34" charset="0"/>
              <a:cs typeface="Arial" pitchFamily="34" charset="0"/>
            </a:endParaRPr>
          </a:p>
          <a:p>
            <a:pPr marL="1165860" indent="-278130">
              <a:buFont typeface="Wingdings" pitchFamily="2" charset="2"/>
              <a:buChar char="v"/>
            </a:pPr>
            <a:r>
              <a:rPr lang="en-GB" sz="1440" dirty="0">
                <a:latin typeface="Arial" pitchFamily="34" charset="0"/>
                <a:cs typeface="Arial" pitchFamily="34" charset="0"/>
              </a:rPr>
              <a:t>Fulfil from </a:t>
            </a:r>
            <a:r>
              <a:rPr lang="en-GB" sz="1440" dirty="0">
                <a:latin typeface="Arial" pitchFamily="34" charset="0"/>
                <a:cs typeface="Arial" pitchFamily="34" charset="0"/>
              </a:rPr>
              <a:t>anywhere</a:t>
            </a:r>
            <a:endParaRPr lang="en-US" sz="1440" dirty="0">
              <a:latin typeface="Arial" pitchFamily="34" charset="0"/>
              <a:cs typeface="Arial" pitchFamily="34" charset="0"/>
            </a:endParaRPr>
          </a:p>
          <a:p>
            <a:pPr marL="1165860" indent="-278130">
              <a:buFont typeface="Wingdings" pitchFamily="2" charset="2"/>
              <a:buChar char="v"/>
            </a:pPr>
            <a:r>
              <a:rPr lang="en-GB" sz="1440" dirty="0">
                <a:latin typeface="Arial" pitchFamily="34" charset="0"/>
                <a:cs typeface="Arial" pitchFamily="34" charset="0"/>
              </a:rPr>
              <a:t>A centralized view of inventory</a:t>
            </a:r>
            <a:endParaRPr lang="en-US" sz="1440" dirty="0">
              <a:latin typeface="Arial" pitchFamily="34" charset="0"/>
              <a:cs typeface="Arial" pitchFamily="34" charset="0"/>
            </a:endParaRPr>
          </a:p>
          <a:p>
            <a:pPr marL="1165860" indent="-278130">
              <a:buFont typeface="Wingdings" pitchFamily="2" charset="2"/>
              <a:buChar char="v"/>
            </a:pPr>
            <a:r>
              <a:rPr lang="en-US" sz="1440" dirty="0">
                <a:latin typeface="Arial" pitchFamily="34" charset="0"/>
                <a:cs typeface="Arial" pitchFamily="34" charset="0"/>
              </a:rPr>
              <a:t>Reduce shipping time and shipping costs</a:t>
            </a:r>
          </a:p>
          <a:p>
            <a:pPr lvl="1"/>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36</a:t>
            </a:fld>
            <a:endParaRPr lang="en-US" noProof="0" dirty="0"/>
          </a:p>
        </p:txBody>
      </p:sp>
    </p:spTree>
    <p:extLst>
      <p:ext uri="{BB962C8B-B14F-4D97-AF65-F5344CB8AC3E}">
        <p14:creationId xmlns:p14="http://schemas.microsoft.com/office/powerpoint/2010/main" val="19962751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1" indent="-730548" algn="ctr" defTabSz="935102" rtl="0" fontAlgn="base">
              <a:lnSpc>
                <a:spcPct val="90000"/>
              </a:lnSpc>
              <a:spcBef>
                <a:spcPct val="0"/>
              </a:spcBef>
              <a:spcAft>
                <a:spcPct val="0"/>
              </a:spcAft>
            </a:pPr>
            <a:r>
              <a:rPr lang="en-GB" sz="3120" b="1" kern="1200" dirty="0">
                <a:solidFill>
                  <a:schemeClr val="tx2"/>
                </a:solidFill>
                <a:latin typeface="+mj-lt"/>
                <a:ea typeface="+mj-ea"/>
                <a:cs typeface="+mj-cs"/>
              </a:rPr>
              <a:t>Order Management Services Workflow</a:t>
            </a:r>
            <a:r>
              <a:rPr lang="en-US" sz="3120" b="1" kern="1200" dirty="0">
                <a:solidFill>
                  <a:schemeClr val="tx2"/>
                </a:solidFill>
                <a:latin typeface="+mj-lt"/>
                <a:ea typeface="+mj-ea"/>
                <a:cs typeface="+mj-cs"/>
              </a:rPr>
              <a:t/>
            </a:r>
            <a:br>
              <a:rPr lang="en-US" sz="3120" b="1" kern="1200" dirty="0">
                <a:solidFill>
                  <a:schemeClr val="tx2"/>
                </a:solidFill>
                <a:latin typeface="+mj-lt"/>
                <a:ea typeface="+mj-ea"/>
                <a:cs typeface="+mj-cs"/>
              </a:rPr>
            </a:br>
            <a:endParaRPr lang="en-US" sz="3120" b="1" kern="1200" dirty="0">
              <a:solidFill>
                <a:schemeClr val="tx2"/>
              </a:solidFill>
              <a:latin typeface="+mj-lt"/>
              <a:ea typeface="+mj-ea"/>
              <a:cs typeface="+mj-cs"/>
            </a:endParaRPr>
          </a:p>
        </p:txBody>
      </p:sp>
      <p:sp>
        <p:nvSpPr>
          <p:cNvPr id="3" name="Content Placeholder 2"/>
          <p:cNvSpPr>
            <a:spLocks noGrp="1"/>
          </p:cNvSpPr>
          <p:nvPr>
            <p:ph idx="1"/>
          </p:nvPr>
        </p:nvSpPr>
        <p:spPr/>
        <p:txBody>
          <a:bodyPr>
            <a:normAutofit lnSpcReduction="10000"/>
          </a:bodyPr>
          <a:lstStyle/>
          <a:p>
            <a:r>
              <a:rPr lang="en-GB" sz="1680" dirty="0">
                <a:cs typeface="Calibri" pitchFamily="34" charset="0"/>
              </a:rPr>
              <a:t>When an order is received from the hybris Accelerator, OMS processes and completes the order by performing the steps as shown in the following figure</a:t>
            </a:r>
            <a:r>
              <a:rPr lang="en-GB" sz="1680" dirty="0">
                <a:cs typeface="Calibri" pitchFamily="34" charset="0"/>
              </a:rPr>
              <a:t>.</a:t>
            </a:r>
          </a:p>
          <a:p>
            <a:endParaRPr lang="en-GB" sz="1680" dirty="0">
              <a:cs typeface="Calibri" pitchFamily="34" charset="0"/>
            </a:endParaRPr>
          </a:p>
          <a:p>
            <a:endParaRPr lang="en-GB" sz="1680" dirty="0">
              <a:cs typeface="Calibri" pitchFamily="34" charset="0"/>
            </a:endParaRPr>
          </a:p>
          <a:p>
            <a:endParaRPr lang="en-GB" sz="1680" dirty="0">
              <a:cs typeface="Calibri" pitchFamily="34" charset="0"/>
            </a:endParaRPr>
          </a:p>
          <a:p>
            <a:endParaRPr lang="en-GB" sz="1680" dirty="0">
              <a:cs typeface="Calibri" pitchFamily="34" charset="0"/>
            </a:endParaRPr>
          </a:p>
          <a:p>
            <a:endParaRPr lang="en-US" dirty="0" smtClean="0"/>
          </a:p>
          <a:p>
            <a:endParaRPr lang="en-US" dirty="0"/>
          </a:p>
          <a:p>
            <a:pPr marL="552450" indent="-278130">
              <a:buClr>
                <a:srgbClr val="009BCC"/>
              </a:buClr>
              <a:buFont typeface="Wingdings" pitchFamily="2" charset="2"/>
              <a:buChar char="Ø"/>
            </a:pPr>
            <a:r>
              <a:rPr lang="en-GB" sz="1680" dirty="0">
                <a:solidFill>
                  <a:srgbClr val="000000"/>
                </a:solidFill>
                <a:cs typeface="Calibri" pitchFamily="34" charset="0"/>
              </a:rPr>
              <a:t>Sourcing</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Sourcing is the action of determining which physical location (or locations) will supply all items for an order</a:t>
            </a:r>
            <a:r>
              <a:rPr lang="en-US" sz="1440" dirty="0">
                <a:solidFill>
                  <a:srgbClr val="000000"/>
                </a:solidFill>
                <a:cs typeface="Calibri" pitchFamily="34" charset="0"/>
              </a:rPr>
              <a:t>.</a:t>
            </a:r>
          </a:p>
          <a:p>
            <a:pPr marL="552450" indent="-278130">
              <a:buClr>
                <a:srgbClr val="009BCC"/>
              </a:buClr>
              <a:buFont typeface="Wingdings" pitchFamily="2" charset="2"/>
              <a:buChar char="Ø"/>
            </a:pPr>
            <a:r>
              <a:rPr lang="en-GB" sz="1680" dirty="0">
                <a:solidFill>
                  <a:srgbClr val="000000"/>
                </a:solidFill>
                <a:cs typeface="Calibri" pitchFamily="34" charset="0"/>
              </a:rPr>
              <a:t>Allocation</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Allocation is the action of grouping order items into consignments (that is, determining which items of an order will be shipped from a single location in a single box or package).</a:t>
            </a:r>
          </a:p>
          <a:p>
            <a:endParaRPr lang="en-US" dirty="0" smtClean="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37</a:t>
            </a:fld>
            <a:endParaRPr lang="en-US" noProof="0" dirty="0"/>
          </a:p>
        </p:txBody>
      </p:sp>
      <p:pic>
        <p:nvPicPr>
          <p:cNvPr id="5" name="Picture 4"/>
          <p:cNvPicPr/>
          <p:nvPr/>
        </p:nvPicPr>
        <p:blipFill>
          <a:blip r:embed="rId2" cstate="print"/>
          <a:stretch>
            <a:fillRect/>
          </a:stretch>
        </p:blipFill>
        <p:spPr>
          <a:xfrm>
            <a:off x="2380387" y="2342531"/>
            <a:ext cx="7132320" cy="1777746"/>
          </a:xfrm>
          <a:prstGeom prst="rect">
            <a:avLst/>
          </a:prstGeom>
        </p:spPr>
      </p:pic>
    </p:spTree>
    <p:extLst>
      <p:ext uri="{BB962C8B-B14F-4D97-AF65-F5344CB8AC3E}">
        <p14:creationId xmlns:p14="http://schemas.microsoft.com/office/powerpoint/2010/main" val="6428143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dirty="0" smtClean="0">
                <a:latin typeface="Cambria Math" pitchFamily="18" charset="0"/>
                <a:ea typeface="Cambria Math" pitchFamily="18" charset="0"/>
              </a:rPr>
              <a:t/>
            </a:r>
            <a:br>
              <a:rPr lang="sv-SE" dirty="0" smtClean="0">
                <a:latin typeface="Cambria Math" pitchFamily="18" charset="0"/>
                <a:ea typeface="Cambria Math" pitchFamily="18" charset="0"/>
              </a:rPr>
            </a:br>
            <a:r>
              <a:rPr lang="sv-SE" dirty="0" smtClean="0">
                <a:latin typeface="Cambria Math" pitchFamily="18" charset="0"/>
                <a:ea typeface="Cambria Math" pitchFamily="18" charset="0"/>
              </a:rPr>
              <a:t>Cont</a:t>
            </a:r>
            <a:r>
              <a:rPr lang="sv-SE" dirty="0">
                <a:latin typeface="Cambria Math" pitchFamily="18" charset="0"/>
                <a:ea typeface="Cambria Math" pitchFamily="18" charset="0"/>
              </a:rPr>
              <a:t>..</a:t>
            </a:r>
            <a:endParaRPr lang="en-US" dirty="0"/>
          </a:p>
        </p:txBody>
      </p:sp>
      <p:sp>
        <p:nvSpPr>
          <p:cNvPr id="3" name="Content Placeholder 2"/>
          <p:cNvSpPr>
            <a:spLocks noGrp="1"/>
          </p:cNvSpPr>
          <p:nvPr>
            <p:ph idx="1"/>
          </p:nvPr>
        </p:nvSpPr>
        <p:spPr/>
        <p:txBody>
          <a:bodyPr/>
          <a:lstStyle/>
          <a:p>
            <a:pPr marL="552450" lvl="1" indent="-278130">
              <a:buClr>
                <a:srgbClr val="009BCC"/>
              </a:buClr>
              <a:buFont typeface="Wingdings" pitchFamily="2" charset="2"/>
              <a:buChar char="Ø"/>
            </a:pPr>
            <a:r>
              <a:rPr lang="en-GB" sz="1680" dirty="0">
                <a:solidFill>
                  <a:srgbClr val="000000"/>
                </a:solidFill>
                <a:cs typeface="Calibri" pitchFamily="34" charset="0"/>
              </a:rPr>
              <a:t>Pick</a:t>
            </a:r>
            <a:r>
              <a:rPr lang="en-GB" sz="1680" dirty="0">
                <a:solidFill>
                  <a:srgbClr val="000000"/>
                </a:solidFill>
                <a:cs typeface="Calibri" pitchFamily="34" charset="0"/>
              </a:rPr>
              <a:t>, Pack, Label, and Ship</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Once an order is allocated, the following steps in the order workflow take place:</a:t>
            </a:r>
          </a:p>
          <a:p>
            <a:pPr marL="1020001" lvl="1" indent="-278130">
              <a:buClr>
                <a:srgbClr val="009BCC"/>
              </a:buClr>
              <a:buFont typeface="Courier New" pitchFamily="49" charset="0"/>
              <a:buChar char="o"/>
            </a:pPr>
            <a:r>
              <a:rPr lang="en-GB" sz="1440" dirty="0">
                <a:solidFill>
                  <a:srgbClr val="000000"/>
                </a:solidFill>
                <a:cs typeface="Calibri" pitchFamily="34" charset="0"/>
              </a:rPr>
              <a:t>A pick list is printed, which lists the item(s) that need to be collected from the store or warehouse shelf.</a:t>
            </a:r>
            <a:endParaRPr lang="en-US" sz="144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A pack slip is printed, which indicates all the items that need to be packed in a single shipping box or package.</a:t>
            </a:r>
            <a:endParaRPr lang="en-US" sz="144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A label is printed, which displays the customer's shipping address. Details vary depending on the shipping carrier.</a:t>
            </a:r>
            <a:endParaRPr lang="en-US" sz="144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The order is shipped and confirmation of the shipment is logged in OMS</a:t>
            </a:r>
            <a:r>
              <a:rPr lang="en-GB" sz="1440" dirty="0">
                <a:solidFill>
                  <a:srgbClr val="000000"/>
                </a:solidFill>
                <a:cs typeface="Calibri" pitchFamily="34" charset="0"/>
              </a:rPr>
              <a:t>.</a:t>
            </a:r>
            <a:br>
              <a:rPr lang="en-GB" sz="1440" dirty="0">
                <a:solidFill>
                  <a:srgbClr val="000000"/>
                </a:solidFill>
                <a:cs typeface="Calibri" pitchFamily="34" charset="0"/>
              </a:rPr>
            </a:br>
            <a:endParaRPr lang="en-US" sz="144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Payment Capture</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After the order is packed and ready to be shipped, the payment is charged to the customer. OMS communicates with a third-party payment service provider to complete the payment capture</a:t>
            </a:r>
            <a:r>
              <a:rPr lang="en-US" sz="1440" dirty="0">
                <a:solidFill>
                  <a:srgbClr val="000000"/>
                </a:solidFill>
                <a:cs typeface="Calibri" pitchFamily="34" charset="0"/>
              </a:rPr>
              <a:t>.</a:t>
            </a:r>
            <a:br>
              <a:rPr lang="en-US" sz="1440" dirty="0">
                <a:solidFill>
                  <a:srgbClr val="000000"/>
                </a:solidFill>
                <a:cs typeface="Calibri" pitchFamily="34" charset="0"/>
              </a:rPr>
            </a:br>
            <a:endParaRPr lang="en-US" sz="144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Commit Taxes</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The final step of the workflow is to determine the tax amount of an order and to log the information, so that a tax invoice can be created. OMS communicates with a third-party tax invoicing service to complete the tax invoicing.</a:t>
            </a:r>
            <a:endParaRPr lang="en-US" sz="1440" dirty="0">
              <a:solidFill>
                <a:srgbClr val="000000"/>
              </a:solidFill>
              <a:cs typeface="Calibri" pitchFamily="34" charset="0"/>
            </a:endParaRPr>
          </a:p>
          <a:p>
            <a:endParaRPr lang="en-US" sz="1680" dirty="0">
              <a:solidFill>
                <a:srgbClr val="000000"/>
              </a:solidFill>
              <a:cs typeface="Calibri"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38</a:t>
            </a:fld>
            <a:endParaRPr lang="en-US" noProof="0" dirty="0"/>
          </a:p>
        </p:txBody>
      </p:sp>
    </p:spTree>
    <p:extLst>
      <p:ext uri="{BB962C8B-B14F-4D97-AF65-F5344CB8AC3E}">
        <p14:creationId xmlns:p14="http://schemas.microsoft.com/office/powerpoint/2010/main" val="2485214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itchFamily="18" charset="0"/>
                <a:ea typeface="Cambria Math" pitchFamily="18" charset="0"/>
              </a:rPr>
              <a:t>Implementation Approach </a:t>
            </a:r>
            <a:endParaRPr lang="en-US" dirty="0"/>
          </a:p>
        </p:txBody>
      </p:sp>
      <p:sp>
        <p:nvSpPr>
          <p:cNvPr id="3" name="Content Placeholder 2"/>
          <p:cNvSpPr>
            <a:spLocks noGrp="1"/>
          </p:cNvSpPr>
          <p:nvPr>
            <p:ph idx="1"/>
          </p:nvPr>
        </p:nvSpPr>
        <p:spPr>
          <a:xfrm>
            <a:off x="609600" y="1188000"/>
            <a:ext cx="10972800" cy="4680000"/>
          </a:xfrm>
        </p:spPr>
        <p:txBody>
          <a:bodyPr>
            <a:normAutofit lnSpcReduction="10000"/>
          </a:bodyPr>
          <a:lstStyle/>
          <a:p>
            <a:pPr marL="552450" lvl="1" indent="-278130">
              <a:buClr>
                <a:srgbClr val="009BCC"/>
              </a:buClr>
              <a:buFont typeface="Wingdings" pitchFamily="2" charset="2"/>
              <a:buChar char="Ø"/>
            </a:pPr>
            <a:r>
              <a:rPr lang="en-US" sz="1680" dirty="0">
                <a:solidFill>
                  <a:srgbClr val="000000"/>
                </a:solidFill>
                <a:cs typeface="Calibri" pitchFamily="34" charset="0"/>
              </a:rPr>
              <a:t>From your root hybris installation folder:</a:t>
            </a:r>
          </a:p>
          <a:p>
            <a:pPr marL="1020001" lvl="1" indent="-278130">
              <a:buClr>
                <a:srgbClr val="009BCC"/>
              </a:buClr>
              <a:buFont typeface="Courier New" pitchFamily="49" charset="0"/>
              <a:buChar char="o"/>
            </a:pPr>
            <a:r>
              <a:rPr lang="en-US" sz="1440" dirty="0">
                <a:solidFill>
                  <a:srgbClr val="000000"/>
                </a:solidFill>
                <a:cs typeface="Calibri" pitchFamily="34" charset="0"/>
              </a:rPr>
              <a:t>Go to installer/recipes</a:t>
            </a:r>
          </a:p>
          <a:p>
            <a:pPr marL="1020001" lvl="1" indent="-278130">
              <a:buClr>
                <a:srgbClr val="009BCC"/>
              </a:buClr>
              <a:buFont typeface="Courier New" pitchFamily="49" charset="0"/>
              <a:buChar char="o"/>
            </a:pPr>
            <a:r>
              <a:rPr lang="en-US" sz="1440" dirty="0">
                <a:solidFill>
                  <a:srgbClr val="000000"/>
                </a:solidFill>
                <a:cs typeface="Calibri" pitchFamily="34" charset="0"/>
              </a:rPr>
              <a:t>Create a folder called "b2b_acc_oms"</a:t>
            </a:r>
          </a:p>
          <a:p>
            <a:pPr marL="1020001" lvl="1" indent="-278130">
              <a:buClr>
                <a:srgbClr val="009BCC"/>
              </a:buClr>
              <a:buFont typeface="Courier New" pitchFamily="49" charset="0"/>
              <a:buChar char="o"/>
            </a:pPr>
            <a:r>
              <a:rPr lang="en-US" sz="1440" dirty="0">
                <a:solidFill>
                  <a:srgbClr val="000000"/>
                </a:solidFill>
                <a:cs typeface="Calibri" pitchFamily="34" charset="0"/>
              </a:rPr>
              <a:t>Within this new folder, create a new file named "build.gradle" and add the </a:t>
            </a:r>
            <a:r>
              <a:rPr lang="en-US" sz="1440" dirty="0">
                <a:solidFill>
                  <a:srgbClr val="000000"/>
                </a:solidFill>
                <a:cs typeface="Calibri" pitchFamily="34" charset="0"/>
              </a:rPr>
              <a:t>content </a:t>
            </a:r>
            <a:r>
              <a:rPr lang="en-US" sz="1440" dirty="0">
                <a:solidFill>
                  <a:srgbClr val="000000"/>
                </a:solidFill>
                <a:cs typeface="Calibri" pitchFamily="34" charset="0"/>
              </a:rPr>
              <a:t>into </a:t>
            </a:r>
            <a:r>
              <a:rPr lang="en-US" sz="1440" dirty="0">
                <a:solidFill>
                  <a:srgbClr val="000000"/>
                </a:solidFill>
                <a:cs typeface="Calibri" pitchFamily="34" charset="0"/>
              </a:rPr>
              <a:t>it.</a:t>
            </a:r>
            <a:br>
              <a:rPr lang="en-US" sz="1440" dirty="0">
                <a:solidFill>
                  <a:srgbClr val="000000"/>
                </a:solidFill>
                <a:cs typeface="Calibri" pitchFamily="34" charset="0"/>
              </a:rPr>
            </a:br>
            <a:endParaRPr lang="en-US" sz="144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Setup</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To setup the hybris platform with the OMS extensions, run the following command</a:t>
            </a:r>
            <a:r>
              <a:rPr lang="en-GB" sz="1440" dirty="0">
                <a:solidFill>
                  <a:srgbClr val="000000"/>
                </a:solidFill>
                <a:cs typeface="Calibri" pitchFamily="34" charset="0"/>
              </a:rPr>
              <a:t>:</a:t>
            </a:r>
            <a:endParaRPr lang="en-US" sz="144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Windows: install.bat -r b2b_acc_oms setup</a:t>
            </a:r>
            <a:endParaRPr lang="en-US" sz="1440" dirty="0">
              <a:solidFill>
                <a:srgbClr val="000000"/>
              </a:solidFill>
              <a:cs typeface="Calibri" pitchFamily="34" charset="0"/>
            </a:endParaRPr>
          </a:p>
          <a:p>
            <a:pPr marL="1020001" lvl="1" indent="-278130">
              <a:buClr>
                <a:srgbClr val="009BCC"/>
              </a:buClr>
              <a:buFont typeface="Courier New" pitchFamily="49" charset="0"/>
              <a:buChar char="o"/>
            </a:pPr>
            <a:r>
              <a:rPr lang="en-GB" sz="1440" dirty="0">
                <a:solidFill>
                  <a:srgbClr val="000000"/>
                </a:solidFill>
                <a:cs typeface="Calibri" pitchFamily="34" charset="0"/>
              </a:rPr>
              <a:t>Unix: ./install.sh -r b2b_acc_oms </a:t>
            </a:r>
            <a:r>
              <a:rPr lang="en-GB" sz="1440" dirty="0">
                <a:solidFill>
                  <a:srgbClr val="000000"/>
                </a:solidFill>
                <a:cs typeface="Calibri" pitchFamily="34" charset="0"/>
              </a:rPr>
              <a:t>setup</a:t>
            </a:r>
            <a:br>
              <a:rPr lang="en-GB" sz="1440" dirty="0">
                <a:solidFill>
                  <a:srgbClr val="000000"/>
                </a:solidFill>
                <a:cs typeface="Calibri" pitchFamily="34" charset="0"/>
              </a:rPr>
            </a:br>
            <a:endParaRPr lang="en-US" sz="144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Initialize</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To initialize the platform, run the following command:</a:t>
            </a:r>
          </a:p>
          <a:p>
            <a:pPr marL="1020001" lvl="1" indent="-278130">
              <a:buClr>
                <a:srgbClr val="009BCC"/>
              </a:buClr>
              <a:buFont typeface="Courier New" pitchFamily="49" charset="0"/>
              <a:buChar char="o"/>
            </a:pPr>
            <a:r>
              <a:rPr lang="en-US" sz="1440" dirty="0">
                <a:solidFill>
                  <a:srgbClr val="000000"/>
                </a:solidFill>
                <a:cs typeface="Calibri" pitchFamily="34" charset="0"/>
              </a:rPr>
              <a:t>Windows: install.bat -r b2b_acc_oms initialize</a:t>
            </a:r>
          </a:p>
          <a:p>
            <a:pPr marL="1020001" lvl="1" indent="-278130">
              <a:buClr>
                <a:srgbClr val="009BCC"/>
              </a:buClr>
              <a:buFont typeface="Courier New" pitchFamily="49" charset="0"/>
              <a:buChar char="o"/>
            </a:pPr>
            <a:r>
              <a:rPr lang="en-US" sz="1440" dirty="0">
                <a:solidFill>
                  <a:srgbClr val="000000"/>
                </a:solidFill>
                <a:cs typeface="Calibri" pitchFamily="34" charset="0"/>
              </a:rPr>
              <a:t>Unix: ./install.sh -r b2b_acc_oms </a:t>
            </a:r>
            <a:r>
              <a:rPr lang="en-US" sz="1440" dirty="0">
                <a:solidFill>
                  <a:srgbClr val="000000"/>
                </a:solidFill>
                <a:cs typeface="Calibri" pitchFamily="34" charset="0"/>
              </a:rPr>
              <a:t>initialize</a:t>
            </a:r>
            <a:br>
              <a:rPr lang="en-US" sz="1440" dirty="0">
                <a:solidFill>
                  <a:srgbClr val="000000"/>
                </a:solidFill>
                <a:cs typeface="Calibri" pitchFamily="34" charset="0"/>
              </a:rPr>
            </a:br>
            <a:endParaRPr lang="en-US" sz="144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Start</a:t>
            </a:r>
            <a:endParaRPr lang="en-US" sz="1680" dirty="0">
              <a:solidFill>
                <a:srgbClr val="000000"/>
              </a:solidFill>
              <a:cs typeface="Calibri" pitchFamily="34" charset="0"/>
            </a:endParaRPr>
          </a:p>
          <a:p>
            <a:pPr marL="1020001" lvl="1" indent="-278130">
              <a:buClr>
                <a:srgbClr val="009BCC"/>
              </a:buClr>
              <a:buFont typeface="Courier New" pitchFamily="49" charset="0"/>
              <a:buChar char="o"/>
            </a:pPr>
            <a:r>
              <a:rPr lang="en-US" sz="1440" dirty="0">
                <a:solidFill>
                  <a:srgbClr val="000000"/>
                </a:solidFill>
                <a:cs typeface="Calibri" pitchFamily="34" charset="0"/>
              </a:rPr>
              <a:t>To start the platform, run the following command:</a:t>
            </a:r>
          </a:p>
          <a:p>
            <a:pPr marL="1020001" lvl="1" indent="-278130">
              <a:buClr>
                <a:srgbClr val="009BCC"/>
              </a:buClr>
              <a:buFont typeface="Courier New" pitchFamily="49" charset="0"/>
              <a:buChar char="o"/>
            </a:pPr>
            <a:r>
              <a:rPr lang="en-US" sz="1440" dirty="0">
                <a:solidFill>
                  <a:srgbClr val="000000"/>
                </a:solidFill>
                <a:cs typeface="Calibri" pitchFamily="34" charset="0"/>
              </a:rPr>
              <a:t>Windows: install.bat -r b2c_acc_oms start</a:t>
            </a:r>
          </a:p>
          <a:p>
            <a:pPr marL="1020001" lvl="1" indent="-278130">
              <a:buClr>
                <a:srgbClr val="009BCC"/>
              </a:buClr>
              <a:buFont typeface="Courier New" pitchFamily="49" charset="0"/>
              <a:buChar char="o"/>
            </a:pPr>
            <a:r>
              <a:rPr lang="en-US" sz="1440" dirty="0">
                <a:solidFill>
                  <a:srgbClr val="000000"/>
                </a:solidFill>
                <a:cs typeface="Calibri" pitchFamily="34" charset="0"/>
              </a:rPr>
              <a:t>Unix: ./install.sh -r b2c_acc_oms start</a:t>
            </a:r>
          </a:p>
          <a:p>
            <a:pPr marL="0" indent="0">
              <a:buNone/>
            </a:pPr>
            <a:endParaRPr lang="en-US" sz="3840" dirty="0"/>
          </a:p>
          <a:p>
            <a:pPr marL="0" lvl="1" indent="0">
              <a:buClr>
                <a:srgbClr val="009BCC"/>
              </a:buClr>
              <a:buNone/>
            </a:pPr>
            <a:endParaRPr lang="en-US" sz="1440" dirty="0">
              <a:solidFill>
                <a:srgbClr val="000000"/>
              </a:solidFill>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39</a:t>
            </a:fld>
            <a:endParaRPr lang="en-US" noProof="0" dirty="0"/>
          </a:p>
        </p:txBody>
      </p:sp>
    </p:spTree>
    <p:extLst>
      <p:ext uri="{BB962C8B-B14F-4D97-AF65-F5344CB8AC3E}">
        <p14:creationId xmlns:p14="http://schemas.microsoft.com/office/powerpoint/2010/main" val="238062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90000"/>
              </a:lnSpc>
              <a:buNone/>
            </a:pPr>
            <a:endParaRPr lang="sv-SE" dirty="0" smtClean="0"/>
          </a:p>
          <a:p>
            <a:pPr>
              <a:lnSpc>
                <a:spcPct val="90000"/>
              </a:lnSpc>
            </a:pPr>
            <a:endParaRPr lang="sv-SE" dirty="0" smtClean="0"/>
          </a:p>
        </p:txBody>
      </p:sp>
      <p:sp>
        <p:nvSpPr>
          <p:cNvPr id="8" name="Content Placeholder 2"/>
          <p:cNvSpPr txBox="1">
            <a:spLocks/>
          </p:cNvSpPr>
          <p:nvPr/>
        </p:nvSpPr>
        <p:spPr>
          <a:xfrm>
            <a:off x="609600" y="1440000"/>
            <a:ext cx="10972800" cy="4680000"/>
          </a:xfrm>
          <a:prstGeom prst="rect">
            <a:avLst/>
          </a:prstGeom>
          <a:noFill/>
          <a:ln w="9525">
            <a:noFill/>
            <a:miter lim="800000"/>
            <a:headEnd/>
            <a:tailEnd/>
          </a:ln>
        </p:spPr>
        <p:txBody>
          <a:bodyPr vert="horz" wrap="square" lIns="93510" tIns="46756" rIns="93510" bIns="46756" numCol="1" anchor="t" anchorCtr="0" compatLnSpc="1">
            <a:prstTxWarp prst="textNoShape">
              <a:avLst/>
            </a:prstTxWarp>
          </a:bodyPr>
          <a:lstStyle/>
          <a:p>
            <a:pPr defTabSz="730548" fontAlgn="base">
              <a:spcBef>
                <a:spcPct val="20000"/>
              </a:spcBef>
              <a:spcAft>
                <a:spcPct val="0"/>
              </a:spcAft>
              <a:buClr>
                <a:schemeClr val="tx2"/>
              </a:buClr>
              <a:defRPr/>
            </a:pPr>
            <a:r>
              <a:rPr lang="sv-SE" sz="2400" dirty="0"/>
              <a:t/>
            </a:r>
            <a:br>
              <a:rPr lang="sv-SE" sz="2400" dirty="0"/>
            </a:br>
            <a:endParaRPr lang="sv-SE" sz="2400" dirty="0"/>
          </a:p>
        </p:txBody>
      </p:sp>
      <p:sp>
        <p:nvSpPr>
          <p:cNvPr id="4" name="AutoShape 2" descr="data:image/jpeg;base64,/9j/4AAQSkZJRgABAQAAAQABAAD/2wCEAAkGBhQSEBQUExQUFBQUFBQUFBQWFBUVFBQUFRQVFRUUFRYXHCYeFxkjGRQUHy8gJCcpLCwsFR4xNTAqNSYrLSkBCQoKDgwOFA8PGikkHBwsKSkpKSksKSwsLCwpLCksKSwpLCwpLCwpLCkpKSksKSwpLCkpKSksLCksKSkpLCkpKf/AABEIALcBEwMBIgACEQEDEQH/xAAbAAABBQEBAAAAAAAAAAAAAAAAAQIDBAUGB//EAE4QAAIBAwMCBAMDBQgOCwAAAAECAwAEEQUSITFBBhMiURQyYXGBkQcjQnKSFTNSYqGy0/AWJENjc3SClLGzwcPR4SVEU1RkhJOio9Lx/8QAGQEAAwEBAQAAAAAAAAAAAAAAAAECAwQF/8QAJBEAAgICAgICAgMAAAAAAAAAAAECEQMxEiEEQRNRIkIyYXH/2gAMAwEAAhEDEQA/AKpFNIp5ppr3DzRhFJtp9JSKG7aNtPoAoGN20bafRSAbtpdtOxS0DG7aMU6koEJikxTqSmAmKWiloAKWiigApaSlzQMWlFNzQXAGTwO5PSgB+aKvaZoEs+D+9Rn9Nh6mH97Q/wA5sD2BqLV9JktQWc74R1mAwV7fnUHT9ZePoKxefHyqyvjlVlalpKUVuQOFOFNFOpiHA09TUYp4NAEgNSqagBqRTTAnU1KrVXU1KpoAnDUtRg0UgOfNNNKabmkIKKKTNIYtApM0UDHUUmaM0AOopoNGaBjqKTNFABRRRTAWikpaBBRRSUALSopJwBk+1WI7I4y3pHbj1H7B/X76deTxwoGkJjRs4ABaSTby2AvLADk4wo7kVz5PIjDpds0jjbJLTRnlyEILgjK84UHuz9PuGTTtVuoNOQuyNdzKofAXEMWXKBmblU9YIGdzZHGKg1TUmZLdLSC4ntp43lkMWYmkIJQRPIB+aQFSW5BPvjObEGntfaGI4IUt/MYbI9zeWFW4DGTJBJBAY989utcM8059M6IwSOt0aOYR7riRHdzvwi7UjUgYjXPqYDBO48kk1zfjnUN8kdqOnE8/6qn8zGf1nG7HtH9au6j4yjjHlwAXEijaWBxChHHqk5yf4qZPviuWUMXkkkIaSVtzsBgcAKqqMnCqAABk/wAtXgwuUk2uick0lS2S0tIKcK9Q5RRThSClFADhS00UtADwaeDUQp4NMCdTUimoFNTKaYiUNRTaWkBgmkNLTSakQUUmaKCgzRmkooAXNFJS0ALQuSwVQzM2cKqszEDkkKoJwPeo5JACu5tiF1V5CNwiRjgyFcjIH/PtXX3GmS299bWVhIsDSwSXE91JGk8koRtqod3G3P6K4Hq+nPNmzfH0tmsIcjlA3Udx1HcfaOopa7PWddG6O3u7A3d0IWmnNuF/NxLIyCWMsQ/qChtoII3AdeKhbwvaT+SbW7Cm4jMsMcnr8xBy23o/HcHcRg8cVEPKi/5Ip4n6OTorfvfCUsCs0wwoxh4x5i855blWQfXaeo61lfAMRlcSD3Q7j96/MPwrojmhLTM3Br0VgKKUrikxWpBNZ/k/k1Bi/n+VFGMFcFiSMk4UEDoRyT91br+CBZzusSSyEgFJHbcu36DoCD3PP487H5Pi3ky4XIyeSQAPSOnc12eqrlK8jM38kjsgvxR5pBEEvo4JF3tJBJMWJ4GxgoXGOeST7fQ1mvrDJqF+nlSSXDRxQ2qBDt8ryyTl/ljj3sGYnjjvjFaXijS1N0k7XDwhIGiKRY85wz7iAx/ewcD1dfYis+98RSMgihzDEqhB6iX2qMDLHnoP+ZrOMXJ0kU2lsW40O3trWKKad5PJhVGs0mEaTyFyzF1yCQWkPBI9K9D0qhf6hLcDbIQkQAAt4srHtHADngycduF/i1WjhA56n3PWpBXo4fGUe57OeeW+kCqAAAMAcADgAewFPFIKcK66MRRTqbThQAop1IBTsUgCilxSgUAApwFAWnqtAAoqZaaEqRVp2A4UtKBRSsDnzTTSmmmkSFFJmigYtFJS0DCloFKKYAVyMHke3vWx4ezMYYfP+Hu7XcbG4YB1kgYBXtZVYjft4xznbgjoayKGjBGCAR7EAj8DWOXEsiouEuLO6n068s7mO9KfHSG2a3uVhCxOSJjNFJGjcFRnYR1wAea446DcwDT8qVuba2vL1Y85wUu45jAce8TuuPdsVJYavPBxFNIgH6O7en7EgZR9wFdBY/lHmX9+ijlH8JCYn/A7lJ/Zrhl401rs6Flizm7PX50ttN8me4hSSLUHbyofieFuztMkJ+ZAGIJHIHSulnu4HW5aeBcwXdtarJADE7+esP5wqTj5pSce31rS0K/01nhkTbavbiWOKJ3SIATkPJtXcQwLc5HQ/hUWs+C7iWdzBJAba6ubW6mLFvMjaAx7vKK5VwwiXg4wc1ztNdM0Ml44ZZpIYLmOZozICk6NGT5XEnlzMAHC4OSG4x7VVu9CKfOkkWehI3xn7GHb7zTdShmikvEWC4SGS31GWeOWMPbwyGCXbcWlwOAJSxBTqN5B6cO0K3kW2sYraaKD4m62s9rKbiNgLJ5PXFNlUbco3R9MjIxVxyzhpkuKezrPAqBIpF3q7NuIVT228HDAYrP8UeOpFlMBikhPGAQNxBGc7gSAOvQ9utdH4JulmtRMY40mJkim8sYVpIJHiYr7KSpIH8asb8ptkkkSSqy+ZEcEcbtrH/Y2PxNS5XK2OqVI4SeYscmo6TTVaTdlHcL8zRLv2c49Sjt94qytpu+Rlf6A4f8AYbB/DNepiy4qqPRyzjLbK9KKVkIOCCCOoIwR9xoFdRmKKUUgpwFIQop4FIKcKQCilAqS3tmkOEUsfYDNW5dHlTbuQjeQB9p6A+xqW0ikmUsU4LVv9zW8wouGKnBIzjjrUlpppdwvIBzk4zjFS5IfFmxofhAyLulJUHGBxkjrk11lr4bt06Rg/rer/TVe1uiFA64GM1bR2715s8kpPZ2RhFIrT+ErYsW2kZ7BiB9oFcfrFksUzImdox165xzXfyudhI7A1wF65dyx6nrW3jyk27ZGWKS0VNtFSiOiuyzno5j4dycBTnOOlRSqVODXpS6YnJxyc1Sn8PxsSdoz7+1cy8lfRbwM4HB9jSbq7STSEHYVg39iik++K1jmUmRLG0ZQpRStjAx99IK2MxaWkpaYx1KKbS0AS2dq0qPIuFhjDmSZgSB5YO8Ig5dhg+wz79Ku3Xh6REWSIm4hZQ4YLiQKwBBKAeoYOeOf4veqmjXDD4q1HS6hmaEf+I8oq6f5S7W+1Wpg8QbQskEg3Q6N6h1CSxyxrtkQ9GUhhg88n3rzJ5skJvs6Ywi4kBCsOzD8RTrVniOYZJIT/e3ZR965wa3LV4L4AkGC48gTSuoAQMJHhkVwTzteNuvOMeqql1obxD1soycIRko4wCCG6L16H26966I5sWRfmuyHCcdF2y/KDfRcMYrhfaRNj/tJgfiDU0niXTp123FpJaHzBL5tuSuJdpTzN8O1t20kcg8Gsq00OaQ+lDj3PA/GtNfBzjIJByBgg9D9Qe1TPBi9Oiozn9HdeE7yxW3SGzljZEB2rvzJkksxYN6sliSSR3qbxXZCW2ZGHUZB7ggZB/EV4N450ZrWWPDMpYOTtJUcFemP1u1avglbq4u5I47qVPLi34ZnlQ+pUwUdsH5q4pRqVGydlHRdR8i+iG9oy2owuQCRuhkK7jx8y4zkfTmuk0nxK0nlxXkKXDn4yQPsxNJDCkxQI649Ylt5EOc5BT3zVLUrK4gkKyIj9wUJXgk8gN06dK6PR9S0+RLcSl7Oe3EyxvzGAbhWWR1fBXJLl+cYbn7U4SXbQWiLTIorqKE7pYBOwSFWMd5C5aN5MRSrgqQsbgg7SCAD1GY5fB823fC0dzGRkNEwyRkjO1jjqCOGPQ1pW/gqWM/EwSw3LC5guRHGiW8cnlxTRSHKsyCZ1myWAVSY14GeMA6Fc20lrK8YiEUdv502WbyEbUpndQyHY48uZVdTkbWLfo1ePNOGmTKClsrSwMh2srKw/RZSp/BhmkArpdDhnvbe5WZ3cpNIIGfySoeOaZNqtGd+NqqpEi5GQQSDxT0zQ9wy49sAH8Q1eji8hSi29o55YmnSMcCtDSdJedwoBC59T4JCgdfv6cfWun0bw3GpJbDE9MjoP+NaTQrEpCenknHbnrUT8laiXHD7Ze0u2SFFRFAA79z9Sfer0iqw5AOKwra5zWis/YVwyu7OpMc0CjgAYH0qg1sATtGASTj6mr8j4FU5eRxQmDJrNRWpHise1PNa8FQxonArIutChAJCZPPv3rYzRtoUmtE/6cW9vg4C8fdS10f7kJ3yT75orf5kRwOca4qvLf4FRO5qvNBu4xURX2DZlan4hw2F59z2rDnuXlOT9a3L2wQKc8YrBdgM45rvxca6RzTu+yPbiigGlJroMhRRmkopgOzRmkopoYyVCdrK210dZEbGdrqcg47jqCO4JrW/dO3njnjuI0tZbiMxPdIgMbg4wWc8pzjh+P4x4rMA9q6ay0sNHzwMYOOtcvkY4y7ezXG3pGF4l8NSRnUJFBMEsMEmVOeBOklwoA56B39juP1ransUga2t4Tm2upn2oSXEai3Zx5LEk7SyhsHI9Te/Fi10h4B/az7V7wSZeBvfA6xE+6ce6ms630uI7GtPItbmG4kkNs770eQoYWUbWyqlflKgfqivMlGjpTJob74e4kiilDNHgvFnBwVDBgD2ww5Gce4rpNN1mOXj5X9ie/0NcfaRH91nafyomZoZVilTJO21Ad7a4GAWRgVK9CoJxxVbTdZEkFxcTegIySx7F5+HnkZIsqOpBVunt0JpJtDD8tbeu0/Vm/nRU78kJ/6QuP8AFh/rY60T4fXVRArGRlG7ZPGRhUyPM3BhjqoGDggjHHIrY8KeAm0+8eXzhIksRjUbSrqQ6tzyQRhTzx9lO7Yzpb6wRwdygnGMkc+9cbd+E5AWIC7ck4Jxx9lekRxjvTZo81vDNKGiZY1I8fs7Uo+YtyPzny2ZCcdc7CMit/R769BASWQp0/Or5q/Zub1/+6uygso1Y4UAnqQAKm+G9JxWk8sJfqiI42vZzyxSKJGFvbxySgK88IKO4z+ku3rycEucZqxFbhIwpA/r0rWK8YIxiszU5kSMlmCjsSQB/LWKdKkaUQC/21Rl1AsetZ73ys5UEhgAxVlZW2nowDAEqf4Q4pA1V0RZt2EuTWyJADnPauUhnxVltQOKhopM1b3Us1S+ONZ5mzQJKBWa1vdHNbtndVy1vJWlBd1DLizp1moeeseO8pJbn2qKK6NX4oe9FYJnNFFBZnRRVIyioPN9qj+KrVGZU1W2BQ981yE1syk5GBXU3t2Sdqj76wNQlO7HWu3A2ujmyUUCtFPx/X2puK6zAKKKn+CfGdpxTtIZBQKXbUpt8daLGS2ON69+furt7OHj6Vxdmvq4rpbTUsCuPyNm+I1wgX61Q1TSIJ/nXDdnXhh9/cfQ5qOTUaqSXvNcdWbciGaGaJSkgF3BgjBz5iggqcH5lO0kZGevasu68PRSRS/AhU82GKN4flcvFcROJV3HazBBJn3OCckmt1L2o5oEc7sbW/hDv9o7/wCmocQ5HQ/kwgZIrpZJPMm+NnM3pCjcQm1gq8APH5cn+Wa17123xZXA3N6gQf0X6jqK5XQ/F8kVwLfynmZsfKo3FQCQQ5xkAZ4Y+/IrpdZvVVYi58thltjEbsFT2XOSPp9agov/ABOBUE13mudOuvIcQRPKf4WCFH1J7Cs9r0vI8U17DFIiSO1vCweYCNSzqcHAYAHgnPBqrHZ1D6pFFzK6r9CefwHNJaa2Zxm3ikdQcbm2xoevIYkkj7FJ56Vw2na3b+kpZuHaaww13hy9veSFBKqo21T6TgHPUdeRWj4lWaXWI4FSeWFILebyo7gW8MZ8+QNLKP0wAq4UdduKVhZ0N7dcxiW4RPNZkSO3XezsilnXzGB+VVJJ2pjHWuXbxcFs5722smRUjR4bm6YO8xeZIyQu8yBQGJzuxxiqelLFb67LtRvhZJbi2gb+5RXskcMlwqKOgbGzPvkdAcU/C/g6WXTZrcWMlvNNbBGup5GXzHWZGVFiOWRAuTnaOV6c0WI6K1gnnvZbLUGimdYFure4gQwvHufy2VT1HPvnOOc5wMq1lJaVdwkWORo0mA2iYLwzBenDblJHBKkjirz2EyzSI9wJb65jRJ5Yl2JZ2SE+iIEkiR2JCk85y2PRzpTaYiIqIoVUUKoHQKBgAfdVRE0ZFIWqxJFiqr1ZA/fSh6gzTlNIC/FJVmOas6Jq0rW33UikWIpqsC4qJ7YqKqvcimot6HdF0z0Vn/GCiq+Ni5oxRqpxUMV0zNVUpVm09JrscIxTo5lJt9llrfPUnP21m3duXb0jIA5Na3mAigZxhRWUZuJbimYL2DgZxUPlHGccV1C2Rxyaz9T03aMjOAORW8M1umZyhSsyYE9QrqILUMgrmAK3tOuyoAalnT6aHiaHzWihcYyfasoWhOcjH0rpVYHmoJUXNYRytGrgmY8KbTS+bzUlzHzxVbYaTlYqomM1N8ymbKNlQBMj1ZjkqktTxvUsZ1HgizRZZp3KhmxGgOM7QqEkc9zx91afj658rT5ZwsZkhUNG0i71UsyqSRkZ4PT6U/wWg8gkDkscnue3P4UeMZbV7V4bm4SFXC59S78Kyt6VOST6cdD1rF7NVo81u7ia5Fqszwzwlr8o8ztZW0sET2yxzyJFgMAWkCr3Bzn3sWunzNfzt5RlhN1q8UZiQl4riSMKGnYA/m2Uso6AE89q3da8VWN26Mtk980W7y2aPEK7tuf3zj9Feq9qkbXNQm6GC0U8+lfOl5+p9OaVDIrL8nTDTIkWRoromymllnPm+W1sFZYgAduxDkBc465JouNAs5JY2uLl9QugojKRSxR79kkkwLxRuoCrkj1Nj0r3PKP4dWTBuZprpv747CP7o1OB/LW5pdvFAMRRogPXaoXPbnHXoKdASwiVVKxRwWylmc9ZXLOSzMVTYoYkkk7mznvVK5ty/wC+yyy5/RLeWn7EQUEfrbqt3F5k1UMmapIYlpAkYxGioPZVCj7cAVHcymrcC1K8I7Yp2I56ZDUDWxrpZLUFTgc1VhtwOtMloxY7Bj2p/wACc4roDFxTFUe1AcTLTTsGtaxULVaR8HJ6VXubkfonmqUWwtIvajfqOvP0HWuelkBORnn3pZQSf+NNjj56iuvHBRRhOTkxMUVdMq/wR+FFXyf0Kjn3TFICavRpk89KsRWi9SKmWRLZKg3oq24JAzVxWxT2bsq4FKoz1/GuVyTN0qF3k1DdhiMYq3FjPFTlf64pKVMdWYMGiseSMUXFiV5J4roDNx9apXYzxWqytvslwSXRiC7wBThdZqGeM56dKnt7F2AIU46ZrocY1Zkmx2+nxx5p09o69Rx9KjTcBkK2DnB2nH15+8fjWXFPQ7+ywIVqVLZTVH1MeFbPsATU1urMe4H2Uni6GpEz2VRvABVtlIHQ/Tg89qrOrHopPfgHp3NYUWzkvFWoSxzwqk0yoysSiyuqAggZAUjrmszwZAJbmQylpNi5AdiwzvHXPJH06Vd8YW7+dC2xtoVgW2naCWGATjAql4I4mlzx6O/GfWOmaya/ItP8T0Zbzinrd1lKw9x+Iq2ls/8ABb9k1dE2acF0Pepzfe1ZSwN/Bb8DU8cLex/A0qKTLBlJqSJqhS2b2NXI7bHWgZagNSyy/dVfzQKgvrkFTgj7PehRtlXRai1BT098UBgcmsNroKOuKZDqBOa1eJ7RHP0zaur9RxWSdVOajZC/U1FcIoHHJ96uEI6IlJkySSOTwTW3ZW2F5ABrAt7x1HpOBT01F89SaqeOT6QozS2btxah+OlZF3YlO9TxanleetQ3N3uFTjU4uipOLRSzRU4IorpswonurBk7VWSNq66dh0wPsqrhc8jB7V53Kzq4mNHYyccdaW7tGQEvhVUElicKABkkk8AV0kBzgntRqenrNGVb+KQeMhlYMjDPGQyqeQRxyCKmyuJxk1ti2kvLhH+GhTzFgBKSTgEYZ+hROQQhwT1bA4LtJu7KaVYpLCa3lkiM0CyMcXChd2I3STG7HY4rU8RGS60+7tQoN0YSAikASgsuJIyx+U9wTlTwc5Utm6dpN7PcWUs1r8PHp8LhVMqPJcSmJYwBs4RfQOv/AOSwKVtrVibe5uJLGeFLZ/KbMzMXm3BTCoWX5gSMk8YPWritaxxTS3dhc2iwosmXmkcSB22qsbJLgvuwNpx8wqppOkXQs76KfTWkE901z5TTxLvSV1LKjq3pkTaGB4z2rPtvAF3Ja3sUcctvC6wtbW1xMsjedE4djlfSikArz1yM9KQGvpT2cs4hmsbi1leJpohNNL+ejUZbaVl4YDnaag0PWbG4e3U2t7Al0WWCV55/KdlzlcpOcHII6da0Etry+vreea1a1S0hn4d0ZpZpo9hVAp+QdcmsPwt4NurRtNmkilmCeaktu7hvg2d2C3EK7tuNuCQMnknqRh2wNG31S0b4vdZ3sfwaM8xe5lOCoyIxi4PqZckduDzUh1iOSCW5MWrW0McPng+btjkUlcCLLnkhsgZAwDVaLTrtxrIazmj+NRnhy0RyyxmMR+lj6m3ZHbiq1h4ZkGm3cCafdwzyWQQvJMHSaRSmVjTeQmTubtwMUgNG01W3lS1aO41N/iluCirOCytbJveNxn5z0AGckjsc1BpmqrPOYB+7aOhUSl2ULDuUsplw5KAge1PsfAs9vq9nLGjfDFHlkAxtguHtfKlyM8bmWM8d8+1dDoOjSpqOqyNGypMbXymOMSbIGVtv2EgUAc7oWoC7CtG2srEUkcTvt8nEYYkbw55ypUfXijQdegneBTcapCLjIgknBWKVum1HVyC2ePt+6qv5PvDjwIqSWF7HP5NwrTNL/a+WVyoEW/AJG1enXml0PRLy4tNNsWs5YFtJ4557iUoq4jZ2CxKCWJO/GccY9uaAPQ5NGV4Xt3ZpVMJQl2JYkO+CW55BA55xgV4prGjtbTPE/Veh7MvZh9CK98a0RvnUMfV1APBYnFec+ONHjYysqhGiiDjC4DZlRNpPfqT9PvoA8wm1BI2IPm+gAsVyQoPIOc8V2Oja6j4jZtWmm2+Zi2dpB5ZOA2Cdw6gH7R74rhtS05zLL+blYMiBCnCkhR82eozVlIJEnjd45nAhRX8hzGS2csu5SOMf7KAPTnu7ZDcB59URra2junV5trFJFBCqM/OCQpBxhuM063v7d/hxHNqkjXMEtxGqzgsEiBJVhn5ywKgDOT371S8SeHZbyaxlto3MFzBDb3WeTHFHcQzYlOfmGGUnnlDVrwP4YuLS9u5ZYZDFaxyxWYAGZY3uJbjEeTgnovOPmAoAgTxBbtaS3JbVxFFIkTb5VBd3YoVX1YO043ZIxkda3PEa21jHEXW8l8yVIEWK5nLs7A7RgzKOduOO5HFcmuhXb6Jc2/wdwsvxizqrKo3pJMHO3DdVC8/aMZra8U3N1dxW7rp9yjW9/BMY2MW941EjMVw2OCAOe7CgAOsWLQXMrpfI9oFM9vJPcpOoYgKdpmwQc9c/7Mw/GWq201zLZ6lFHEiPmWeZfNDuFHl/n8HG4E5xxUGr+Hbu7TUrprdoXntore3tiyNKwSRGLvtO0H08DPTPsMwf2NSNpd5DDYXMM0kUA/OziUTOkqkhAXITHqPbj7KdsC9a3li/nrJbX0MkFu10Y5ZpgzwqPmQiYg9hzjr9DhtlPavBJcGx1CKFLdrgSPcShJFUAhUImOWIOR2wDSReErmCS9Ty5blbqwaOK4eQPLE4iYfCuWYekt0IGOFz3xV0PwvKllcxDT5oZ3sZIjK1yjrNJhRsWPzCE3Nz2A24p8n9ipFnT723meKNIry0mnTzLZrmSSSC4AXcVGZGHKnPABHH6rTNAQ5VgUZcb1Y8jPQgjhlPOGHB+4gGm6Tdyvp3xEAtINNQO8kksbNK6RKgwEJ2J6Mkk9M1e1a5NzKrKuFQMseRhmDEFmbuM7Rhe3U8nC64ZOyJpUVYoxuwelCwerAqddOPcj7hUzWpjG5TuHfPBB/4V0816Znx/oRLFcZJqq8YzxU81znpTGbjinHl7B0Q7aKdilrUyN8T9zSmTdWck+cVbjevLOwtxrt6Urzn3qBpfrUTzUFC3NksmCyq2ORkA4J4OM9KrjTYTkbFDYqX4rg1SMp/r2qkSyOx0cFmDE8cDDt+PBq0+jJ0y3/qPn+dSQXGB0596T4kmrbtkpJIii0nafnkP08x8fzqo31q4b0tLz7SSY/nVrBvemnkiqUqdicejDQTKQQ0wIII/Oy9j7FsGtS21K8bJNw6/wCTFnj2/N1Jd8Zxx9Ouahs5u3Wqck1pEqNPZqRzzEDN1N9eIR/u6n8yTHNzcf8Awf0VVEtd3U4qveTBfTuye57VjSZpdGpEJDz8VcDP+L/0NIPN/wC9z/hbn/c1npeE9T2xT1uKVDs53xr45u7SaGKGbcJI2ZmkjiL5DkYG1QuMfSsrwVrc+oz3C3EhIEQOFSJM/nUOD6D3ANUvylyBry3/AMC3+sNVvyXDNzP2/ND/AFi1PsZ2114UQuWZ5SMDhWRcAAAcKmO3tUZ8IxYyJZgP1kJ/mVtSH0nHFUhLzg8YH8taqKZDdEdrcy28eyKeVVBJAxCeT1JJjyad/ZJcj/rEn7MH9HVe6VsZxgVnsTRxQmzZXxJdH+7v+xD/AEdEdwScs8zE9T8ROuT9iuAPuArKhQ5qYkj34qXFApGsrA/pzD/zNx/SU/cvd5f84uP6SslXPWh58DFNQtjcqL1zcJ+i0v8AnFx/SVXS693l/wA4n/8AvVLfVm3gHVjxW/xRiuzLm2+h08obu5HBw0srjIOQdrMQcEA/dTkvSOmKS8CcbagRcmqjGNCbdmjbbiea1hDuTBGfesa3cg1sQSECueb7NoooXGlEdAfspf3KPuK0jcHFIJc5zT+WQcEZLWDD2orXDCin80ifjRiIwqTeexpKKwKQCRvegSGiigY9VNOaT6UUUAQE0nm80UVSEWQ1PlxiiigZSkPNVFudp4pKK0RDJxqpAOO9UZLrmiiloTYC7PvT4r0iiikFnG+OZs3cBP8A2R/nmk/Jif7Zm/wX+8Wiis/2NFo9LW5AqtJIGOaKK1RLCRMis6WArRRQhMdHIRQ9xRRWsYp7M22hhmNMoordJLRk3ZMIDigjFFFZqTbNHFJCoMmript5H4UlFTkbLgurJYb3jBFWLec5oorBmll+OGnywe1FFZ2WR+X9aKKKdk0f/9k="/>
          <p:cNvSpPr>
            <a:spLocks noChangeAspect="1" noChangeArrowheads="1"/>
          </p:cNvSpPr>
          <p:nvPr/>
        </p:nvSpPr>
        <p:spPr bwMode="auto">
          <a:xfrm>
            <a:off x="796290" y="-17335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sv-SE" sz="2160"/>
          </a:p>
        </p:txBody>
      </p:sp>
      <p:sp>
        <p:nvSpPr>
          <p:cNvPr id="13" name="Title 1"/>
          <p:cNvSpPr>
            <a:spLocks noGrp="1"/>
          </p:cNvSpPr>
          <p:nvPr>
            <p:ph type="title"/>
          </p:nvPr>
        </p:nvSpPr>
        <p:spPr>
          <a:xfrm>
            <a:off x="609600" y="0"/>
            <a:ext cx="10972800" cy="1188000"/>
          </a:xfrm>
        </p:spPr>
        <p:txBody>
          <a:bodyPr>
            <a:normAutofit fontScale="90000"/>
          </a:bodyPr>
          <a:lstStyle/>
          <a:p>
            <a:pPr lvl="0"/>
            <a:r>
              <a:rPr lang="en-US" dirty="0" smtClean="0">
                <a:latin typeface="Cambria Math" pitchFamily="18" charset="0"/>
                <a:ea typeface="Cambria Math" pitchFamily="18" charset="0"/>
              </a:rPr>
              <a:t>Use cases</a:t>
            </a:r>
            <a:br>
              <a:rPr lang="en-US" dirty="0" smtClean="0">
                <a:latin typeface="Cambria Math" pitchFamily="18" charset="0"/>
                <a:ea typeface="Cambria Math" pitchFamily="18" charset="0"/>
              </a:rPr>
            </a:br>
            <a:endParaRPr lang="sv-SE" dirty="0">
              <a:latin typeface="Cambria Math" pitchFamily="18" charset="0"/>
              <a:ea typeface="Cambria Math" pitchFamily="18" charset="0"/>
            </a:endParaRPr>
          </a:p>
        </p:txBody>
      </p:sp>
      <p:sp>
        <p:nvSpPr>
          <p:cNvPr id="14" name="Content Placeholder 2"/>
          <p:cNvSpPr txBox="1">
            <a:spLocks/>
          </p:cNvSpPr>
          <p:nvPr/>
        </p:nvSpPr>
        <p:spPr>
          <a:xfrm>
            <a:off x="825014" y="663893"/>
            <a:ext cx="10369152" cy="5703034"/>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279232" indent="-279232" defTabSz="730548" fontAlgn="base">
              <a:spcBef>
                <a:spcPct val="20000"/>
              </a:spcBef>
              <a:spcAft>
                <a:spcPct val="0"/>
              </a:spcAft>
              <a:buClr>
                <a:schemeClr val="tx2"/>
              </a:buClr>
              <a:buFont typeface="Wingdings" pitchFamily="2" charset="2"/>
              <a:buChar char="§"/>
            </a:pPr>
            <a:r>
              <a:rPr lang="en-US" sz="1920" dirty="0">
                <a:cs typeface="Calibri" pitchFamily="34" charset="0"/>
              </a:rPr>
              <a:t>Following use cases we have implemented</a:t>
            </a:r>
            <a:r>
              <a:rPr lang="en-US" sz="1920" dirty="0">
                <a:latin typeface="Calibri" pitchFamily="34" charset="0"/>
                <a:cs typeface="Calibri" pitchFamily="34" charset="0"/>
              </a:rPr>
              <a:t>.</a:t>
            </a:r>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r>
              <a:rPr lang="en-US" sz="1440" dirty="0"/>
              <a:t>Checking products by Browsing Site</a:t>
            </a:r>
          </a:p>
          <a:p>
            <a:pPr marL="552450" indent="-278130" defTabSz="730548" fontAlgn="base">
              <a:spcBef>
                <a:spcPct val="20000"/>
              </a:spcBef>
              <a:spcAft>
                <a:spcPct val="0"/>
              </a:spcAft>
              <a:buClr>
                <a:schemeClr val="tx2"/>
              </a:buClr>
              <a:buFont typeface="Wingdings" pitchFamily="2" charset="2"/>
              <a:buChar char="ü"/>
            </a:pPr>
            <a:r>
              <a:rPr lang="en-US" sz="1440" dirty="0"/>
              <a:t>Searching products through search</a:t>
            </a:r>
          </a:p>
          <a:p>
            <a:pPr marL="552450" indent="-278130" defTabSz="730548" fontAlgn="base">
              <a:spcBef>
                <a:spcPct val="20000"/>
              </a:spcBef>
              <a:spcAft>
                <a:spcPct val="0"/>
              </a:spcAft>
              <a:buClr>
                <a:schemeClr val="tx2"/>
              </a:buClr>
              <a:buFont typeface="Wingdings" pitchFamily="2" charset="2"/>
              <a:buChar char="ü"/>
            </a:pPr>
            <a:r>
              <a:rPr lang="en-US" sz="1440" dirty="0"/>
              <a:t>Adding Item in cart</a:t>
            </a:r>
          </a:p>
          <a:p>
            <a:pPr marL="552450" indent="-278130" defTabSz="730548" fontAlgn="base">
              <a:spcBef>
                <a:spcPct val="20000"/>
              </a:spcBef>
              <a:spcAft>
                <a:spcPct val="0"/>
              </a:spcAft>
              <a:buClr>
                <a:schemeClr val="tx2"/>
              </a:buClr>
              <a:buFont typeface="Wingdings" pitchFamily="2" charset="2"/>
              <a:buChar char="ü"/>
            </a:pPr>
            <a:r>
              <a:rPr lang="en-US" sz="1440" dirty="0"/>
              <a:t>Modifying quantity of items in cart</a:t>
            </a:r>
          </a:p>
          <a:p>
            <a:pPr marL="552450" indent="-278130" defTabSz="730548" fontAlgn="base">
              <a:spcBef>
                <a:spcPct val="20000"/>
              </a:spcBef>
              <a:spcAft>
                <a:spcPct val="0"/>
              </a:spcAft>
              <a:buClr>
                <a:schemeClr val="tx2"/>
              </a:buClr>
              <a:buFont typeface="Wingdings" pitchFamily="2" charset="2"/>
              <a:buChar char="ü"/>
            </a:pPr>
            <a:r>
              <a:rPr lang="en-US" sz="1440" dirty="0"/>
              <a:t>Clear Cart</a:t>
            </a:r>
            <a:endParaRPr lang="en-US" sz="1440" b="1" dirty="0"/>
          </a:p>
          <a:p>
            <a:pPr marL="552450" indent="-278130" defTabSz="730548" fontAlgn="base">
              <a:spcBef>
                <a:spcPct val="20000"/>
              </a:spcBef>
              <a:spcAft>
                <a:spcPct val="0"/>
              </a:spcAft>
              <a:buClr>
                <a:schemeClr val="tx2"/>
              </a:buClr>
              <a:buFont typeface="Wingdings" pitchFamily="2" charset="2"/>
              <a:buChar char="ü"/>
            </a:pPr>
            <a:r>
              <a:rPr lang="en-US" sz="1440" dirty="0"/>
              <a:t>Continue shopping (after adding items in cart)</a:t>
            </a:r>
          </a:p>
          <a:p>
            <a:pPr marL="552450" indent="-278130" defTabSz="730548" fontAlgn="base">
              <a:spcBef>
                <a:spcPct val="20000"/>
              </a:spcBef>
              <a:spcAft>
                <a:spcPct val="0"/>
              </a:spcAft>
              <a:buClr>
                <a:schemeClr val="tx2"/>
              </a:buClr>
              <a:buFont typeface="Wingdings" pitchFamily="2" charset="2"/>
              <a:buChar char="ü"/>
            </a:pPr>
            <a:r>
              <a:rPr lang="en-US" sz="1440" dirty="0"/>
              <a:t>Continue shopping (after placing orders)</a:t>
            </a:r>
          </a:p>
          <a:p>
            <a:pPr marL="552450" indent="-278130" defTabSz="730548" fontAlgn="base">
              <a:spcBef>
                <a:spcPct val="20000"/>
              </a:spcBef>
              <a:spcAft>
                <a:spcPct val="0"/>
              </a:spcAft>
              <a:buClr>
                <a:schemeClr val="tx2"/>
              </a:buClr>
              <a:buFont typeface="Wingdings" pitchFamily="2" charset="2"/>
              <a:buChar char="ü"/>
            </a:pPr>
            <a:r>
              <a:rPr lang="en-US" sz="1440" dirty="0"/>
              <a:t>Placing Order (Complete Check out process)</a:t>
            </a:r>
          </a:p>
          <a:p>
            <a:pPr marL="552450" indent="-278130" defTabSz="730548" fontAlgn="base">
              <a:spcBef>
                <a:spcPct val="20000"/>
              </a:spcBef>
              <a:spcAft>
                <a:spcPct val="0"/>
              </a:spcAft>
              <a:buClr>
                <a:schemeClr val="tx2"/>
              </a:buClr>
              <a:buFont typeface="Wingdings" pitchFamily="2" charset="2"/>
              <a:buChar char="ü"/>
            </a:pPr>
            <a:r>
              <a:rPr lang="en-US" sz="1440" dirty="0"/>
              <a:t>View Order History</a:t>
            </a:r>
          </a:p>
          <a:p>
            <a:pPr marL="552450" indent="-278130" defTabSz="730548" fontAlgn="base">
              <a:spcBef>
                <a:spcPct val="20000"/>
              </a:spcBef>
              <a:spcAft>
                <a:spcPct val="0"/>
              </a:spcAft>
              <a:buClr>
                <a:schemeClr val="tx2"/>
              </a:buClr>
              <a:buFont typeface="Wingdings" pitchFamily="2" charset="2"/>
              <a:buChar char="ü"/>
            </a:pPr>
            <a:r>
              <a:rPr lang="en-US" sz="1440" dirty="0"/>
              <a:t>Early Login</a:t>
            </a:r>
          </a:p>
          <a:p>
            <a:pPr marL="552450" indent="-278130" defTabSz="730548" fontAlgn="base">
              <a:spcBef>
                <a:spcPct val="20000"/>
              </a:spcBef>
              <a:spcAft>
                <a:spcPct val="0"/>
              </a:spcAft>
              <a:buClr>
                <a:schemeClr val="tx2"/>
              </a:buClr>
              <a:buFont typeface="Wingdings" pitchFamily="2" charset="2"/>
              <a:buChar char="ü"/>
            </a:pPr>
            <a:r>
              <a:rPr lang="en-US" sz="1440" dirty="0"/>
              <a:t>OMS ( Order Management Service)</a:t>
            </a:r>
          </a:p>
          <a:p>
            <a:pPr marL="1020001" lvl="1" indent="-278130" defTabSz="730548" fontAlgn="base">
              <a:spcBef>
                <a:spcPct val="20000"/>
              </a:spcBef>
              <a:spcAft>
                <a:spcPct val="0"/>
              </a:spcAft>
              <a:buClr>
                <a:schemeClr val="tx2"/>
              </a:buClr>
              <a:buFont typeface="Wingdings" pitchFamily="2" charset="2"/>
              <a:buChar char="ü"/>
            </a:pPr>
            <a:r>
              <a:rPr lang="en-GB" sz="1440" dirty="0"/>
              <a:t>It allows you to view and manage customer orders</a:t>
            </a:r>
          </a:p>
          <a:p>
            <a:pPr marL="1020001" lvl="1" indent="-278130" defTabSz="730548" fontAlgn="base">
              <a:spcBef>
                <a:spcPct val="20000"/>
              </a:spcBef>
              <a:spcAft>
                <a:spcPct val="0"/>
              </a:spcAft>
              <a:buClr>
                <a:schemeClr val="tx2"/>
              </a:buClr>
              <a:buFont typeface="Wingdings" pitchFamily="2" charset="2"/>
              <a:buChar char="ü"/>
            </a:pPr>
            <a:r>
              <a:rPr lang="en-GB" sz="1440" dirty="0"/>
              <a:t>Review and edit shipping information</a:t>
            </a:r>
          </a:p>
          <a:p>
            <a:pPr marL="1020001" lvl="1" indent="-278130" defTabSz="730548" fontAlgn="base">
              <a:spcBef>
                <a:spcPct val="20000"/>
              </a:spcBef>
              <a:spcAft>
                <a:spcPct val="0"/>
              </a:spcAft>
              <a:buClr>
                <a:schemeClr val="tx2"/>
              </a:buClr>
              <a:buFont typeface="Wingdings" pitchFamily="2" charset="2"/>
              <a:buChar char="ü"/>
            </a:pPr>
            <a:r>
              <a:rPr lang="en-GB" sz="1440" dirty="0"/>
              <a:t>Manage returns and refunds</a:t>
            </a:r>
          </a:p>
          <a:p>
            <a:pPr marL="1020001" lvl="1" indent="-278130" defTabSz="730548" fontAlgn="base">
              <a:spcBef>
                <a:spcPct val="20000"/>
              </a:spcBef>
              <a:spcAft>
                <a:spcPct val="0"/>
              </a:spcAft>
              <a:buClr>
                <a:schemeClr val="tx2"/>
              </a:buClr>
              <a:buFont typeface="Wingdings" pitchFamily="2" charset="2"/>
              <a:buChar char="ü"/>
            </a:pPr>
            <a:r>
              <a:rPr lang="en-GB" sz="1440" dirty="0"/>
              <a:t>Search for and view your inventory information.</a:t>
            </a:r>
          </a:p>
          <a:p>
            <a:pPr marL="556260" lvl="1" indent="-285750" defTabSz="730548" fontAlgn="base">
              <a:spcBef>
                <a:spcPct val="20000"/>
              </a:spcBef>
              <a:spcAft>
                <a:spcPct val="0"/>
              </a:spcAft>
              <a:buClr>
                <a:schemeClr val="tx2"/>
              </a:buClr>
              <a:buFont typeface="Wingdings" pitchFamily="2" charset="2"/>
              <a:buChar char="ü"/>
            </a:pPr>
            <a:r>
              <a:rPr lang="en-GB" sz="1440" dirty="0"/>
              <a:t>BrainTree-PayPal</a:t>
            </a:r>
          </a:p>
          <a:p>
            <a:pPr marL="1023811" lvl="2" indent="-285750" defTabSz="730548" fontAlgn="base">
              <a:spcBef>
                <a:spcPct val="20000"/>
              </a:spcBef>
              <a:spcAft>
                <a:spcPct val="0"/>
              </a:spcAft>
              <a:buClr>
                <a:schemeClr val="tx2"/>
              </a:buClr>
              <a:buFont typeface="Wingdings" pitchFamily="2" charset="2"/>
              <a:buChar char="ü"/>
            </a:pPr>
            <a:r>
              <a:rPr lang="en-GB" sz="1440" dirty="0"/>
              <a:t>Checkout using PayPal</a:t>
            </a:r>
          </a:p>
          <a:p>
            <a:pPr marL="1020001" lvl="1" indent="-278130" defTabSz="730548" fontAlgn="base">
              <a:spcBef>
                <a:spcPct val="20000"/>
              </a:spcBef>
              <a:spcAft>
                <a:spcPct val="0"/>
              </a:spcAft>
              <a:buClr>
                <a:schemeClr val="tx2"/>
              </a:buClr>
              <a:buFont typeface="Wingdings" pitchFamily="2" charset="2"/>
              <a:buChar char="ü"/>
            </a:pPr>
            <a:endParaRPr lang="en-US" sz="1440" dirty="0"/>
          </a:p>
          <a:p>
            <a:pPr marL="1020001" lvl="1" indent="-278130" defTabSz="730548" fontAlgn="base">
              <a:spcBef>
                <a:spcPct val="20000"/>
              </a:spcBef>
              <a:spcAft>
                <a:spcPct val="0"/>
              </a:spcAft>
              <a:buClr>
                <a:schemeClr val="tx2"/>
              </a:buClr>
              <a:buFont typeface="Wingdings" pitchFamily="2" charset="2"/>
              <a:buChar char="ü"/>
            </a:pPr>
            <a:endParaRPr lang="en-US" sz="1440" dirty="0"/>
          </a:p>
          <a:p>
            <a:pPr marL="274320" defTabSz="730548" fontAlgn="base">
              <a:spcBef>
                <a:spcPct val="20000"/>
              </a:spcBef>
              <a:spcAft>
                <a:spcPct val="0"/>
              </a:spcAft>
              <a:buClr>
                <a:schemeClr val="tx2"/>
              </a:buClr>
            </a:pPr>
            <a:endParaRPr lang="en-US" sz="1440" dirty="0"/>
          </a:p>
          <a:p>
            <a:pPr marL="552450" indent="-278130" defTabSz="730548" fontAlgn="base">
              <a:spcBef>
                <a:spcPct val="20000"/>
              </a:spcBef>
              <a:spcAft>
                <a:spcPct val="0"/>
              </a:spcAft>
              <a:buClr>
                <a:schemeClr val="tx2"/>
              </a:buClr>
              <a:buFont typeface="Wingdings" pitchFamily="2" charset="2"/>
              <a:buChar char="ü"/>
            </a:pPr>
            <a:endParaRPr lang="en-US" sz="1680" dirty="0"/>
          </a:p>
          <a:p>
            <a:pPr marL="552450" indent="-278130" defTabSz="730548" fontAlgn="base">
              <a:spcBef>
                <a:spcPct val="20000"/>
              </a:spcBef>
              <a:spcAft>
                <a:spcPct val="0"/>
              </a:spcAft>
              <a:buClr>
                <a:schemeClr val="tx2"/>
              </a:buClr>
            </a:pPr>
            <a:endParaRPr lang="sv-SE" sz="1920"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7" name="Slide Number Placeholder 6"/>
          <p:cNvSpPr>
            <a:spLocks noGrp="1"/>
          </p:cNvSpPr>
          <p:nvPr>
            <p:ph type="sldNum" sz="quarter" idx="4294967295"/>
          </p:nvPr>
        </p:nvSpPr>
        <p:spPr>
          <a:xfrm>
            <a:off x="11107757" y="636692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4</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1285459928"/>
      </p:ext>
    </p:extLst>
  </p:cSld>
  <p:clrMapOvr>
    <a:masterClrMapping/>
  </p:clrMapOvr>
  <p:transition spd="med">
    <p:push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552450" lvl="1" indent="-278130">
              <a:buClr>
                <a:srgbClr val="009BCC"/>
              </a:buClr>
              <a:buFont typeface="Wingdings" pitchFamily="2" charset="2"/>
              <a:buChar char="Ø"/>
            </a:pPr>
            <a:r>
              <a:rPr lang="en-US" sz="1680" dirty="0">
                <a:solidFill>
                  <a:srgbClr val="000000"/>
                </a:solidFill>
                <a:cs typeface="Calibri" pitchFamily="34" charset="0"/>
              </a:rPr>
              <a:t>You need to have an extension generated from yacceleratorordermanagement. </a:t>
            </a:r>
          </a:p>
          <a:p>
            <a:pPr marL="552450" lvl="1" indent="-278130">
              <a:buClr>
                <a:srgbClr val="009BCC"/>
              </a:buClr>
              <a:buFont typeface="Wingdings" pitchFamily="2" charset="2"/>
              <a:buChar char="Ø"/>
            </a:pPr>
            <a:r>
              <a:rPr lang="en-US" sz="1680" dirty="0">
                <a:solidFill>
                  <a:srgbClr val="000000"/>
                </a:solidFill>
                <a:cs typeface="Calibri" pitchFamily="34" charset="0"/>
              </a:rPr>
              <a:t>Use </a:t>
            </a:r>
            <a:r>
              <a:rPr lang="en-US" sz="1680" dirty="0">
                <a:solidFill>
                  <a:srgbClr val="000000"/>
                </a:solidFill>
                <a:cs typeface="Calibri" pitchFamily="34" charset="0"/>
              </a:rPr>
              <a:t>command: </a:t>
            </a:r>
            <a:r>
              <a:rPr lang="en-US" sz="1680" b="1" dirty="0">
                <a:solidFill>
                  <a:srgbClr val="000000"/>
                </a:solidFill>
                <a:cs typeface="Calibri" pitchFamily="34" charset="0"/>
              </a:rPr>
              <a:t>ant extgen</a:t>
            </a:r>
            <a:r>
              <a:rPr lang="en-US" sz="1680" dirty="0">
                <a:solidFill>
                  <a:srgbClr val="000000"/>
                </a:solidFill>
                <a:cs typeface="Calibri" pitchFamily="34" charset="0"/>
              </a:rPr>
              <a:t> on hybris/bin/platform folder and choose the option to create an extension out of the yacceleratorordermanagement template and follow the instructions.</a:t>
            </a:r>
          </a:p>
          <a:p>
            <a:pPr marL="552450" lvl="1" indent="-278130">
              <a:buClr>
                <a:srgbClr val="009BCC"/>
              </a:buClr>
              <a:buFont typeface="Wingdings" pitchFamily="2" charset="2"/>
              <a:buChar char="Ø"/>
            </a:pPr>
            <a:r>
              <a:rPr lang="en-US" sz="1680" dirty="0">
                <a:solidFill>
                  <a:srgbClr val="000000"/>
                </a:solidFill>
                <a:cs typeface="Calibri" pitchFamily="34" charset="0"/>
              </a:rPr>
              <a:t>During the generation process you will be asked to choose an extension name please make sure to name it: omsb2b</a:t>
            </a:r>
          </a:p>
          <a:p>
            <a:pPr marL="552450" lvl="1" indent="-278130">
              <a:buClr>
                <a:srgbClr val="009BCC"/>
              </a:buClr>
              <a:buFont typeface="Wingdings" pitchFamily="2" charset="2"/>
              <a:buChar char="Ø"/>
            </a:pPr>
            <a:r>
              <a:rPr lang="en-US" sz="1680" dirty="0">
                <a:solidFill>
                  <a:srgbClr val="000000"/>
                </a:solidFill>
                <a:cs typeface="Calibri" pitchFamily="34" charset="0"/>
              </a:rPr>
              <a:t>When asked for the package name input de.hybris.platform.omsb2b</a:t>
            </a:r>
          </a:p>
          <a:p>
            <a:pPr marL="552450" lvl="1" indent="-278130">
              <a:buClr>
                <a:srgbClr val="009BCC"/>
              </a:buClr>
              <a:buFont typeface="Wingdings" pitchFamily="2" charset="2"/>
              <a:buChar char="Ø"/>
            </a:pPr>
            <a:r>
              <a:rPr lang="en-US" sz="1680" dirty="0">
                <a:solidFill>
                  <a:srgbClr val="000000"/>
                </a:solidFill>
                <a:cs typeface="Calibri" pitchFamily="34" charset="0"/>
              </a:rPr>
              <a:t>If you choose different naming, you are responsible to modify the code to correspond to your package and naming.</a:t>
            </a:r>
          </a:p>
          <a:p>
            <a:pPr marL="552450" lvl="1" indent="-278130">
              <a:buClr>
                <a:srgbClr val="009BCC"/>
              </a:buClr>
              <a:buFont typeface="Wingdings" pitchFamily="2" charset="2"/>
              <a:buChar char="Ø"/>
            </a:pPr>
            <a:r>
              <a:rPr lang="en-US" sz="1680" dirty="0">
                <a:solidFill>
                  <a:srgbClr val="000000"/>
                </a:solidFill>
                <a:cs typeface="Calibri" pitchFamily="34" charset="0"/>
              </a:rPr>
              <a:t>For this example, we named the newly generated extension omsb2b but you can name it according to your needs</a:t>
            </a:r>
            <a:r>
              <a:rPr lang="en-US" sz="1680" dirty="0">
                <a:solidFill>
                  <a:srgbClr val="000000"/>
                </a:solidFill>
                <a:cs typeface="Calibri" pitchFamily="34" charset="0"/>
              </a:rPr>
              <a:t>.</a:t>
            </a:r>
          </a:p>
          <a:p>
            <a:pPr marL="552450" lvl="1" indent="-278130">
              <a:buClr>
                <a:srgbClr val="009BCC"/>
              </a:buClr>
              <a:buFont typeface="Wingdings" pitchFamily="2" charset="2"/>
              <a:buChar char="Ø"/>
            </a:pPr>
            <a:r>
              <a:rPr lang="en-US" sz="1680" dirty="0">
                <a:solidFill>
                  <a:srgbClr val="000000"/>
                </a:solidFill>
                <a:cs typeface="Calibri" pitchFamily="34" charset="0"/>
              </a:rPr>
              <a:t>In this generated extension (omsb2b), you need to add a required extension into the extensioninfo.xml.</a:t>
            </a: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40</a:t>
            </a:fld>
            <a:endParaRPr lang="en-US" noProof="0" dirty="0"/>
          </a:p>
        </p:txBody>
      </p:sp>
      <p:graphicFrame>
        <p:nvGraphicFramePr>
          <p:cNvPr id="5" name="Table 4"/>
          <p:cNvGraphicFramePr>
            <a:graphicFrameLocks noGrp="1"/>
          </p:cNvGraphicFramePr>
          <p:nvPr/>
        </p:nvGraphicFramePr>
        <p:xfrm>
          <a:off x="1602701" y="4897964"/>
          <a:ext cx="8143931" cy="1041932"/>
        </p:xfrm>
        <a:graphic>
          <a:graphicData uri="http://schemas.openxmlformats.org/drawingml/2006/table">
            <a:tbl>
              <a:tblPr/>
              <a:tblGrid>
                <a:gridCol w="8143931"/>
              </a:tblGrid>
              <a:tr h="231343">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extensioninfo.xml</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810589">
                <a:tc>
                  <a:txBody>
                    <a:bodyPr/>
                    <a:lstStyle/>
                    <a:p>
                      <a:pPr marL="0" marR="0" algn="l" eaLnBrk="1">
                        <a:lnSpc>
                          <a:spcPct val="110000"/>
                        </a:lnSpc>
                        <a:spcBef>
                          <a:spcPts val="0"/>
                        </a:spcBef>
                        <a:spcAft>
                          <a:spcPts val="0"/>
                        </a:spcAft>
                      </a:pPr>
                      <a:r>
                        <a:rPr lang="en-US" sz="1200" dirty="0">
                          <a:effectLst/>
                          <a:latin typeface="Courier New" panose="02070309020205020404" pitchFamily="49" charset="0"/>
                          <a:ea typeface="Times New Roman" panose="02020603050405020304" pitchFamily="18" charset="0"/>
                        </a:rPr>
                        <a:t>...</a:t>
                      </a:r>
                      <a:endParaRPr lang="en-US" sz="1200" dirty="0">
                        <a:effectLst/>
                        <a:latin typeface="Arial" panose="020B0604020202020204" pitchFamily="34" charset="0"/>
                        <a:ea typeface="Arial" panose="020B0604020202020204" pitchFamily="34" charset="0"/>
                      </a:endParaRPr>
                    </a:p>
                    <a:p>
                      <a:pPr marL="0" marR="0" algn="l" eaLnBrk="1">
                        <a:lnSpc>
                          <a:spcPct val="110000"/>
                        </a:lnSpc>
                        <a:spcBef>
                          <a:spcPts val="0"/>
                        </a:spcBef>
                        <a:spcAft>
                          <a:spcPts val="0"/>
                        </a:spcAft>
                      </a:pPr>
                      <a:r>
                        <a:rPr lang="en-US" sz="1200" dirty="0">
                          <a:effectLst/>
                          <a:latin typeface="Courier New" panose="02070309020205020404" pitchFamily="49" charset="0"/>
                          <a:ea typeface="Times New Roman" panose="02020603050405020304" pitchFamily="18" charset="0"/>
                        </a:rPr>
                        <a:t>    &lt;requires-extension name="b2bapprovalprocess</a:t>
                      </a:r>
                      <a:r>
                        <a:rPr lang="en-US" sz="1200" dirty="0" smtClean="0">
                          <a:effectLst/>
                          <a:latin typeface="Courier New" panose="02070309020205020404" pitchFamily="49" charset="0"/>
                          <a:ea typeface="Times New Roman" panose="02020603050405020304" pitchFamily="18" charset="0"/>
                        </a:rPr>
                        <a:t>"/&gt;</a:t>
                      </a:r>
                    </a:p>
                    <a:p>
                      <a:pPr marL="0" marR="0" algn="l" eaLnBrk="1">
                        <a:lnSpc>
                          <a:spcPct val="110000"/>
                        </a:lnSpc>
                        <a:spcBef>
                          <a:spcPts val="0"/>
                        </a:spcBef>
                        <a:spcAft>
                          <a:spcPts val="0"/>
                        </a:spcAft>
                      </a:pPr>
                      <a:r>
                        <a:rPr lang="en-US" sz="1200" dirty="0" smtClean="0">
                          <a:effectLst/>
                          <a:latin typeface="Courier New" panose="02070309020205020404" pitchFamily="49" charset="0"/>
                          <a:ea typeface="Arial" panose="020B0604020202020204" pitchFamily="34" charset="0"/>
                        </a:rPr>
                        <a:t>...</a:t>
                      </a:r>
                      <a:endParaRPr lang="en-US" sz="1200" dirty="0">
                        <a:effectLst/>
                        <a:latin typeface="Arial" panose="020B0604020202020204" pitchFamily="34" charset="0"/>
                        <a:ea typeface="Arial" panose="020B0604020202020204" pitchFamily="34" charset="0"/>
                      </a:endParaRPr>
                    </a:p>
                  </a:txBody>
                  <a:tcPr marL="137160" marR="1371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81897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552450" lvl="1" indent="-278130">
              <a:buClr>
                <a:srgbClr val="009BCC"/>
              </a:buClr>
              <a:buFont typeface="Wingdings" pitchFamily="2" charset="2"/>
              <a:buChar char="Ø"/>
            </a:pPr>
            <a:r>
              <a:rPr lang="en-US" sz="1680" dirty="0">
                <a:solidFill>
                  <a:srgbClr val="000000"/>
                </a:solidFill>
                <a:cs typeface="Calibri" pitchFamily="34" charset="0"/>
              </a:rPr>
              <a:t>After </a:t>
            </a:r>
            <a:r>
              <a:rPr lang="en-US" sz="1680" dirty="0">
                <a:solidFill>
                  <a:srgbClr val="000000"/>
                </a:solidFill>
                <a:cs typeface="Calibri" pitchFamily="34" charset="0"/>
              </a:rPr>
              <a:t>successfully generating your new extension you have to go back to your localextensions.xml and replace the yacceleratorordermanagement extension by the newly created omsb2b extension as follows</a:t>
            </a:r>
            <a:r>
              <a:rPr lang="en-US" sz="1680" dirty="0">
                <a:solidFill>
                  <a:srgbClr val="000000"/>
                </a:solidFill>
                <a:cs typeface="Calibri" pitchFamily="34" charset="0"/>
              </a:rPr>
              <a:t>:</a:t>
            </a: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GB" sz="1680" dirty="0"/>
              <a:t>Go to </a:t>
            </a:r>
            <a:r>
              <a:rPr lang="en-GB" sz="1680" i="1" dirty="0"/>
              <a:t>/hybris/bin/platform</a:t>
            </a:r>
            <a:r>
              <a:rPr lang="en-GB" sz="1680" dirty="0"/>
              <a:t> home and build your system by calling </a:t>
            </a:r>
            <a:r>
              <a:rPr lang="en-GB" sz="1680" b="1" dirty="0"/>
              <a:t>ant clean all</a:t>
            </a:r>
            <a:r>
              <a:rPr lang="en-GB" sz="1680" dirty="0"/>
              <a:t>.</a:t>
            </a:r>
            <a:endParaRPr lang="en-US" sz="1680" dirty="0">
              <a:solidFill>
                <a:srgbClr val="000000"/>
              </a:solidFill>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41</a:t>
            </a:fld>
            <a:endParaRPr lang="en-US" noProof="0" dirty="0"/>
          </a:p>
        </p:txBody>
      </p:sp>
      <p:graphicFrame>
        <p:nvGraphicFramePr>
          <p:cNvPr id="7" name="Table 6"/>
          <p:cNvGraphicFramePr>
            <a:graphicFrameLocks noGrp="1"/>
          </p:cNvGraphicFramePr>
          <p:nvPr/>
        </p:nvGraphicFramePr>
        <p:xfrm>
          <a:off x="1689110" y="2132856"/>
          <a:ext cx="8208912" cy="3456384"/>
        </p:xfrm>
        <a:graphic>
          <a:graphicData uri="http://schemas.openxmlformats.org/drawingml/2006/table">
            <a:tbl>
              <a:tblPr/>
              <a:tblGrid>
                <a:gridCol w="8208912"/>
              </a:tblGrid>
              <a:tr h="252168">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localextensions.xml</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3204216">
                <a:tc>
                  <a:txBody>
                    <a:bodyPr/>
                    <a:lstStyle/>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&lt;!--B2B list of extensions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name='b2bacceleratoraddon'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name='b2bacceleratorservices'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name='b2bapprovalprocess'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name='b2bcommerce'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name='b2badmincockpit'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name='b2bcommercebackoffice' </a:t>
                      </a:r>
                      <a:r>
                        <a:rPr lang="en-US" sz="1400" kern="1200" baseline="0" noProof="0" dirty="0" smtClean="0">
                          <a:solidFill>
                            <a:srgbClr val="000000"/>
                          </a:solidFill>
                          <a:latin typeface="+mn-lt"/>
                          <a:ea typeface="+mn-ea"/>
                          <a:cs typeface="Calibri" pitchFamily="34" charset="0"/>
                        </a:rPr>
                        <a:t>/&gt;</a:t>
                      </a:r>
                      <a:br>
                        <a:rPr lang="en-US" sz="1400" kern="1200" baseline="0" noProof="0" dirty="0" smtClean="0">
                          <a:solidFill>
                            <a:srgbClr val="000000"/>
                          </a:solidFill>
                          <a:latin typeface="+mn-lt"/>
                          <a:ea typeface="+mn-ea"/>
                          <a:cs typeface="Calibri" pitchFamily="34" charset="0"/>
                        </a:rPr>
                      </a:br>
                      <a:r>
                        <a:rPr lang="en-US" sz="1400" kern="1200" baseline="0" noProof="0" dirty="0">
                          <a:solidFill>
                            <a:srgbClr val="000000"/>
                          </a:solidFill>
                          <a:latin typeface="+mn-lt"/>
                          <a:ea typeface="+mn-ea"/>
                          <a:cs typeface="Calibri" pitchFamily="34" charset="0"/>
                        </a:rPr>
                        <a:t/>
                      </a:r>
                      <a:br>
                        <a:rPr lang="en-US" sz="1400" kern="1200" baseline="0" noProof="0" dirty="0">
                          <a:solidFill>
                            <a:srgbClr val="000000"/>
                          </a:solidFill>
                          <a:latin typeface="+mn-lt"/>
                          <a:ea typeface="+mn-ea"/>
                          <a:cs typeface="Calibri" pitchFamily="34" charset="0"/>
                        </a:rPr>
                      </a:br>
                      <a:r>
                        <a:rPr lang="en-US" sz="1400" kern="1200" baseline="0" noProof="0" dirty="0">
                          <a:solidFill>
                            <a:srgbClr val="000000"/>
                          </a:solidFill>
                          <a:latin typeface="+mn-lt"/>
                          <a:ea typeface="+mn-ea"/>
                          <a:cs typeface="Calibri" pitchFamily="34" charset="0"/>
                        </a:rPr>
                        <a:t> &lt;!--ordermanagement list of extensions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dir="{$commerceSuiteHome}/hybris/bin/custom/omsb2b"/&gt;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a:t>
                      </a:r>
                      <a:r>
                        <a:rPr lang="en-US" sz="1400" kern="1200" baseline="0" noProof="0" dirty="0" err="1">
                          <a:solidFill>
                            <a:srgbClr val="000000"/>
                          </a:solidFill>
                          <a:latin typeface="+mn-lt"/>
                          <a:ea typeface="+mn-ea"/>
                          <a:cs typeface="Calibri" pitchFamily="34" charset="0"/>
                        </a:rPr>
                        <a:t>warehousingbackoffice</a:t>
                      </a:r>
                      <a:r>
                        <a:rPr lang="en-US" sz="1400" kern="1200" baseline="0" noProof="0" dirty="0">
                          <a:solidFill>
                            <a:srgbClr val="000000"/>
                          </a:solidFill>
                          <a:latin typeface="+mn-lt"/>
                          <a:ea typeface="+mn-ea"/>
                          <a:cs typeface="Calibri" pitchFamily="34" charset="0"/>
                        </a:rPr>
                        <a:t>'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name='warehousing' /&gt;</a:t>
                      </a:r>
                    </a:p>
                    <a:p>
                      <a:pPr marL="0" marR="0" algn="l" eaLnBrk="1">
                        <a:lnSpc>
                          <a:spcPct val="110000"/>
                        </a:lnSpc>
                        <a:spcBef>
                          <a:spcPts val="0"/>
                        </a:spcBef>
                        <a:spcAft>
                          <a:spcPts val="0"/>
                        </a:spcAft>
                      </a:pPr>
                      <a:r>
                        <a:rPr lang="en-US" sz="1400" kern="1200" baseline="0" noProof="0" dirty="0">
                          <a:solidFill>
                            <a:srgbClr val="000000"/>
                          </a:solidFill>
                          <a:latin typeface="+mn-lt"/>
                          <a:ea typeface="+mn-ea"/>
                          <a:cs typeface="Calibri" pitchFamily="34" charset="0"/>
                        </a:rPr>
                        <a:t>    &lt;extension name='</a:t>
                      </a:r>
                      <a:r>
                        <a:rPr lang="en-US" sz="1400" kern="1200" baseline="0" noProof="0" dirty="0" err="1">
                          <a:solidFill>
                            <a:srgbClr val="000000"/>
                          </a:solidFill>
                          <a:latin typeface="+mn-lt"/>
                          <a:ea typeface="+mn-ea"/>
                          <a:cs typeface="Calibri" pitchFamily="34" charset="0"/>
                        </a:rPr>
                        <a:t>ordermanagementbackoffice</a:t>
                      </a:r>
                      <a:r>
                        <a:rPr lang="en-US" sz="1400" kern="1200" baseline="0" noProof="0" dirty="0">
                          <a:solidFill>
                            <a:srgbClr val="000000"/>
                          </a:solidFill>
                          <a:latin typeface="+mn-lt"/>
                          <a:ea typeface="+mn-ea"/>
                          <a:cs typeface="Calibri" pitchFamily="34" charset="0"/>
                        </a:rPr>
                        <a:t>' /&gt;</a:t>
                      </a:r>
                    </a:p>
                  </a:txBody>
                  <a:tcPr marL="137160" marR="1371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22982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GB" dirty="0"/>
              <a:t>Modification of the ApprovalProcessCompleteAction</a:t>
            </a:r>
            <a:r>
              <a:rPr lang="en-US" dirty="0"/>
              <a:t/>
            </a:r>
            <a:br>
              <a:rPr lang="en-US" dirty="0"/>
            </a:br>
            <a:endParaRPr lang="en-US" dirty="0"/>
          </a:p>
        </p:txBody>
      </p:sp>
      <p:sp>
        <p:nvSpPr>
          <p:cNvPr id="3" name="Content Placeholder 2"/>
          <p:cNvSpPr>
            <a:spLocks noGrp="1"/>
          </p:cNvSpPr>
          <p:nvPr>
            <p:ph idx="1"/>
          </p:nvPr>
        </p:nvSpPr>
        <p:spPr/>
        <p:txBody>
          <a:bodyPr/>
          <a:lstStyle/>
          <a:p>
            <a:pPr marL="552450" lvl="1" indent="-278130">
              <a:buClr>
                <a:srgbClr val="009BCC"/>
              </a:buClr>
              <a:buFont typeface="Wingdings" pitchFamily="2" charset="2"/>
              <a:buChar char="Ø"/>
            </a:pPr>
            <a:r>
              <a:rPr lang="en-US" sz="1680" dirty="0">
                <a:solidFill>
                  <a:srgbClr val="000000"/>
                </a:solidFill>
                <a:cs typeface="Calibri" pitchFamily="34" charset="0"/>
              </a:rPr>
              <a:t>In B2B, the placement of an order goes through an approval process. You could have several ways to approve an order but each one of them is ending with an ApprovalProcessCompleteAction.</a:t>
            </a:r>
          </a:p>
          <a:p>
            <a:pPr marL="552450" lvl="1" indent="-278130">
              <a:buClr>
                <a:srgbClr val="009BCC"/>
              </a:buClr>
              <a:buFont typeface="Wingdings" pitchFamily="2" charset="2"/>
              <a:buChar char="Ø"/>
            </a:pPr>
            <a:r>
              <a:rPr lang="en-US" sz="1680" dirty="0">
                <a:solidFill>
                  <a:srgbClr val="000000"/>
                </a:solidFill>
                <a:cs typeface="Calibri" pitchFamily="34" charset="0"/>
              </a:rPr>
              <a:t>The customization goal is to overwrite this final step so that it will:</a:t>
            </a:r>
          </a:p>
          <a:p>
            <a:pPr marL="552450" lvl="1" indent="-278130">
              <a:buClr>
                <a:srgbClr val="009BCC"/>
              </a:buClr>
              <a:buFont typeface="Wingdings" pitchFamily="2" charset="2"/>
              <a:buChar char="Ø"/>
            </a:pPr>
            <a:r>
              <a:rPr lang="en-GB" sz="1680" dirty="0">
                <a:solidFill>
                  <a:srgbClr val="000000"/>
                </a:solidFill>
                <a:cs typeface="Calibri" pitchFamily="34" charset="0"/>
              </a:rPr>
              <a:t>Publish an event of type ApprovalProcessCompleteEvent (insurance for backward compatibility).</a:t>
            </a: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GB" sz="1680" dirty="0">
                <a:solidFill>
                  <a:srgbClr val="000000"/>
                </a:solidFill>
                <a:cs typeface="Calibri" pitchFamily="34" charset="0"/>
              </a:rPr>
              <a:t>Create/Start the order process engine defined in the OMS extension.</a:t>
            </a: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US" sz="1680" dirty="0">
                <a:solidFill>
                  <a:srgbClr val="000000"/>
                </a:solidFill>
                <a:cs typeface="Calibri" pitchFamily="34" charset="0"/>
              </a:rPr>
              <a:t>you </a:t>
            </a:r>
            <a:r>
              <a:rPr lang="en-US" sz="1680" dirty="0">
                <a:solidFill>
                  <a:srgbClr val="000000"/>
                </a:solidFill>
                <a:cs typeface="Calibri" pitchFamily="34" charset="0"/>
              </a:rPr>
              <a:t>need to </a:t>
            </a:r>
            <a:r>
              <a:rPr lang="en-US" sz="1680" dirty="0">
                <a:solidFill>
                  <a:srgbClr val="000000"/>
                </a:solidFill>
                <a:cs typeface="Calibri" pitchFamily="34" charset="0"/>
              </a:rPr>
              <a:t>create a java class for approval process</a:t>
            </a: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US" sz="1680" dirty="0">
                <a:solidFill>
                  <a:srgbClr val="000000"/>
                </a:solidFill>
                <a:cs typeface="Calibri" pitchFamily="34" charset="0"/>
              </a:rPr>
              <a:t>Now you have to add a </a:t>
            </a:r>
            <a:r>
              <a:rPr lang="en-GB" sz="1680" dirty="0"/>
              <a:t>b2bapprovalprocessserver.jar to your build path because </a:t>
            </a:r>
            <a:r>
              <a:rPr lang="en-GB" sz="1680" dirty="0"/>
              <a:t>IDE might not know where to find </a:t>
            </a:r>
            <a:r>
              <a:rPr lang="en-GB" sz="1680" dirty="0"/>
              <a:t>ApprovalProcessCompleteEvent.</a:t>
            </a:r>
          </a:p>
          <a:p>
            <a:pPr marL="552450" lvl="1" indent="-278130">
              <a:buClr>
                <a:srgbClr val="009BCC"/>
              </a:buClr>
              <a:buFont typeface="Wingdings" pitchFamily="2" charset="2"/>
              <a:buChar char="Ø"/>
            </a:pPr>
            <a:r>
              <a:rPr lang="en-US" sz="1680" dirty="0"/>
              <a:t>You can find </a:t>
            </a:r>
            <a:r>
              <a:rPr lang="en-US" sz="1680" dirty="0"/>
              <a:t>jar </a:t>
            </a:r>
            <a:r>
              <a:rPr lang="en-US" sz="1680" dirty="0"/>
              <a:t>in, </a:t>
            </a:r>
            <a:r>
              <a:rPr lang="en-US" sz="1680" b="1" dirty="0"/>
              <a:t>commerceSuiteHome/hybris/bin/</a:t>
            </a:r>
            <a:r>
              <a:rPr lang="en-US" sz="1680" b="1" dirty="0" err="1"/>
              <a:t>ext</a:t>
            </a:r>
            <a:r>
              <a:rPr lang="en-US" sz="1680" b="1" dirty="0"/>
              <a:t>-commerce/b2bapprovalprocess/bin</a:t>
            </a:r>
            <a:r>
              <a:rPr lang="en-US" sz="1680" dirty="0"/>
              <a:t>.</a:t>
            </a:r>
          </a:p>
          <a:p>
            <a:pPr marL="552450" lvl="1" indent="-278130">
              <a:buClr>
                <a:srgbClr val="009BCC"/>
              </a:buClr>
              <a:buFont typeface="Wingdings" pitchFamily="2" charset="2"/>
              <a:buChar char="Ø"/>
            </a:pPr>
            <a:endParaRPr lang="en-US" sz="1680" dirty="0"/>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42</a:t>
            </a:fld>
            <a:endParaRPr lang="en-US" noProof="0" dirty="0"/>
          </a:p>
        </p:txBody>
      </p:sp>
      <p:graphicFrame>
        <p:nvGraphicFramePr>
          <p:cNvPr id="5" name="Table 4"/>
          <p:cNvGraphicFramePr>
            <a:graphicFrameLocks noGrp="1"/>
          </p:cNvGraphicFramePr>
          <p:nvPr/>
        </p:nvGraphicFramePr>
        <p:xfrm>
          <a:off x="1775521" y="3429000"/>
          <a:ext cx="8143931" cy="1054380"/>
        </p:xfrm>
        <a:graphic>
          <a:graphicData uri="http://schemas.openxmlformats.org/drawingml/2006/table">
            <a:tbl>
              <a:tblPr/>
              <a:tblGrid>
                <a:gridCol w="8143931"/>
              </a:tblGrid>
              <a:tr h="231343">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extensioninfo.xml</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844906">
                <a:tc>
                  <a:txBody>
                    <a:bodyPr/>
                    <a:lstStyle/>
                    <a:p>
                      <a:pPr marL="0" marR="0" algn="l" eaLnBrk="1">
                        <a:lnSpc>
                          <a:spcPct val="110000"/>
                        </a:lnSpc>
                        <a:spcBef>
                          <a:spcPts val="0"/>
                        </a:spcBef>
                        <a:spcAft>
                          <a:spcPts val="0"/>
                        </a:spcAft>
                      </a:pPr>
                      <a:r>
                        <a:rPr lang="en-US" sz="1700" kern="1200" baseline="0" noProof="0" dirty="0">
                          <a:solidFill>
                            <a:srgbClr val="000000"/>
                          </a:solidFill>
                          <a:latin typeface="+mn-lt"/>
                          <a:ea typeface="+mn-ea"/>
                          <a:cs typeface="Calibri" pitchFamily="34" charset="0"/>
                        </a:rPr>
                        <a:t>...</a:t>
                      </a:r>
                    </a:p>
                    <a:p>
                      <a:pPr marL="0" marR="0" algn="l" eaLnBrk="1">
                        <a:lnSpc>
                          <a:spcPct val="110000"/>
                        </a:lnSpc>
                        <a:spcBef>
                          <a:spcPts val="0"/>
                        </a:spcBef>
                        <a:spcAft>
                          <a:spcPts val="0"/>
                        </a:spcAft>
                      </a:pPr>
                      <a:r>
                        <a:rPr lang="en-US" sz="1700" kern="1200" baseline="0" noProof="0" dirty="0">
                          <a:solidFill>
                            <a:srgbClr val="000000"/>
                          </a:solidFill>
                          <a:latin typeface="+mn-lt"/>
                          <a:ea typeface="+mn-ea"/>
                          <a:cs typeface="Calibri" pitchFamily="34" charset="0"/>
                        </a:rPr>
                        <a:t>    &lt;requires-extension name="b2bapprovalprocess</a:t>
                      </a:r>
                      <a:r>
                        <a:rPr lang="en-US" sz="1700" kern="1200" baseline="0" noProof="0" dirty="0" smtClean="0">
                          <a:solidFill>
                            <a:srgbClr val="000000"/>
                          </a:solidFill>
                          <a:latin typeface="+mn-lt"/>
                          <a:ea typeface="+mn-ea"/>
                          <a:cs typeface="Calibri" pitchFamily="34" charset="0"/>
                        </a:rPr>
                        <a:t>"/&gt;</a:t>
                      </a:r>
                    </a:p>
                    <a:p>
                      <a:pPr marL="0" marR="0" algn="l" eaLnBrk="1">
                        <a:lnSpc>
                          <a:spcPct val="110000"/>
                        </a:lnSpc>
                        <a:spcBef>
                          <a:spcPts val="0"/>
                        </a:spcBef>
                        <a:spcAft>
                          <a:spcPts val="0"/>
                        </a:spcAft>
                      </a:pPr>
                      <a:r>
                        <a:rPr lang="en-US" sz="1700" kern="1200" baseline="0" noProof="0" dirty="0" smtClean="0">
                          <a:solidFill>
                            <a:srgbClr val="000000"/>
                          </a:solidFill>
                          <a:latin typeface="+mn-lt"/>
                          <a:ea typeface="+mn-ea"/>
                          <a:cs typeface="Calibri" pitchFamily="34" charset="0"/>
                        </a:rPr>
                        <a:t>...</a:t>
                      </a:r>
                      <a:endParaRPr lang="en-US" sz="1700" kern="1200" baseline="0" noProof="0" dirty="0">
                        <a:solidFill>
                          <a:srgbClr val="000000"/>
                        </a:solidFill>
                        <a:latin typeface="+mn-lt"/>
                        <a:ea typeface="+mn-ea"/>
                        <a:cs typeface="Calibri" pitchFamily="34" charset="0"/>
                      </a:endParaRPr>
                    </a:p>
                  </a:txBody>
                  <a:tcPr marL="137160" marR="1371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28357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a:xfrm>
            <a:off x="609600" y="1188000"/>
            <a:ext cx="10972800" cy="5092517"/>
          </a:xfrm>
        </p:spPr>
        <p:txBody>
          <a:bodyPr/>
          <a:lstStyle/>
          <a:p>
            <a:pPr marL="552450" lvl="1" indent="-278130">
              <a:buClr>
                <a:srgbClr val="009BCC"/>
              </a:buClr>
              <a:buFont typeface="Wingdings" pitchFamily="2" charset="2"/>
              <a:buChar char="Ø"/>
            </a:pPr>
            <a:r>
              <a:rPr lang="en-US" sz="1680" dirty="0">
                <a:solidFill>
                  <a:srgbClr val="000000"/>
                </a:solidFill>
                <a:cs typeface="Calibri" pitchFamily="34" charset="0"/>
              </a:rPr>
              <a:t>Then, you must declare this new bean into your spring context</a:t>
            </a:r>
            <a:r>
              <a:rPr lang="en-US" sz="1680" dirty="0">
                <a:solidFill>
                  <a:srgbClr val="000000"/>
                </a:solidFill>
                <a:cs typeface="Calibri" pitchFamily="34" charset="0"/>
              </a:rPr>
              <a:t>:</a:t>
            </a: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US" sz="1680" dirty="0">
                <a:solidFill>
                  <a:srgbClr val="000000"/>
                </a:solidFill>
                <a:cs typeface="Calibri" pitchFamily="34" charset="0"/>
              </a:rPr>
              <a:t>This overwrites the default behavior of the approval process complete action and the orders placed from B2B will be managed by the order process engine.</a:t>
            </a:r>
          </a:p>
          <a:p>
            <a:pPr marL="552450" lvl="1" indent="-278130">
              <a:buClr>
                <a:srgbClr val="009BCC"/>
              </a:buClr>
              <a:buFont typeface="Wingdings" pitchFamily="2" charset="2"/>
              <a:buChar char="Ø"/>
            </a:pPr>
            <a:r>
              <a:rPr lang="en-US" sz="1680" dirty="0">
                <a:solidFill>
                  <a:srgbClr val="000000"/>
                </a:solidFill>
                <a:cs typeface="Calibri" pitchFamily="34" charset="0"/>
              </a:rPr>
              <a:t>After you make the changes above, you can go to your platform home and build by calling </a:t>
            </a:r>
            <a:r>
              <a:rPr lang="en-US" sz="1680" b="1" dirty="0">
                <a:solidFill>
                  <a:srgbClr val="000000"/>
                </a:solidFill>
                <a:cs typeface="Calibri" pitchFamily="34" charset="0"/>
              </a:rPr>
              <a:t>ant clean all</a:t>
            </a:r>
            <a:r>
              <a:rPr lang="en-US" sz="1680" dirty="0">
                <a:solidFill>
                  <a:srgbClr val="000000"/>
                </a:solidFill>
                <a:cs typeface="Calibri" pitchFamily="34" charset="0"/>
              </a:rPr>
              <a:t>.</a:t>
            </a:r>
          </a:p>
          <a:p>
            <a:pPr marL="552450" lvl="1" indent="-278130">
              <a:buClr>
                <a:srgbClr val="009BCC"/>
              </a:buClr>
              <a:buFont typeface="Wingdings" pitchFamily="2" charset="2"/>
              <a:buChar char="Ø"/>
            </a:pPr>
            <a:r>
              <a:rPr lang="en-US" sz="1680" dirty="0">
                <a:solidFill>
                  <a:srgbClr val="000000"/>
                </a:solidFill>
                <a:cs typeface="Calibri" pitchFamily="34" charset="0"/>
              </a:rPr>
              <a:t>Your build should be successful, initialize and run the hybris server then test that an order made from the asianpaints website will have consignments in backoffice.</a:t>
            </a: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552450" lvl="1" indent="-278130">
              <a:buClr>
                <a:srgbClr val="009BCC"/>
              </a:buClr>
              <a:buFont typeface="Wingdings" pitchFamily="2" charset="2"/>
              <a:buChar char="Ø"/>
            </a:pPr>
            <a:endParaRPr lang="en-US" sz="1680" dirty="0">
              <a:solidFill>
                <a:srgbClr val="000000"/>
              </a:solidFill>
              <a:cs typeface="Calibri" pitchFamily="34" charset="0"/>
            </a:endParaRPr>
          </a:p>
          <a:p>
            <a:pPr marL="0" indent="0">
              <a:buNone/>
            </a:pP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43</a:t>
            </a:fld>
            <a:endParaRPr lang="en-US" noProof="0" dirty="0"/>
          </a:p>
        </p:txBody>
      </p:sp>
      <p:graphicFrame>
        <p:nvGraphicFramePr>
          <p:cNvPr id="5" name="Table 4"/>
          <p:cNvGraphicFramePr>
            <a:graphicFrameLocks noGrp="1"/>
          </p:cNvGraphicFramePr>
          <p:nvPr/>
        </p:nvGraphicFramePr>
        <p:xfrm>
          <a:off x="1516291" y="1614399"/>
          <a:ext cx="9677875" cy="2786646"/>
        </p:xfrm>
        <a:graphic>
          <a:graphicData uri="http://schemas.openxmlformats.org/drawingml/2006/table">
            <a:tbl>
              <a:tblPr/>
              <a:tblGrid>
                <a:gridCol w="9677875"/>
              </a:tblGrid>
              <a:tr h="231343">
                <a:tc>
                  <a:txBody>
                    <a:bodyPr/>
                    <a:lstStyle/>
                    <a:p>
                      <a:pPr algn="just">
                        <a:lnSpc>
                          <a:spcPct val="115000"/>
                        </a:lnSpc>
                        <a:spcAft>
                          <a:spcPts val="0"/>
                        </a:spcAft>
                      </a:pPr>
                      <a:r>
                        <a:rPr lang="en-US" sz="1300" b="1" dirty="0" smtClean="0">
                          <a:solidFill>
                            <a:schemeClr val="bg1"/>
                          </a:solidFill>
                          <a:latin typeface="Arial" pitchFamily="34" charset="0"/>
                          <a:ea typeface="Calibri"/>
                          <a:cs typeface="Arial" pitchFamily="34" charset="0"/>
                        </a:rPr>
                        <a:t>omsb2b-spring.xml</a:t>
                      </a:r>
                      <a:endParaRPr lang="en-IN" sz="1300" dirty="0">
                        <a:solidFill>
                          <a:schemeClr val="bg1"/>
                        </a:solidFill>
                        <a:latin typeface="Arial" pitchFamily="34" charset="0"/>
                        <a:ea typeface="Calibri"/>
                        <a:cs typeface="Arial" pitchFamily="34"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2304288">
                <a:tc>
                  <a:txBody>
                    <a:bodyPr/>
                    <a:lstStyle/>
                    <a:p>
                      <a:pPr eaLnBrk="1"/>
                      <a:r>
                        <a:rPr lang="en-US" sz="1700" kern="1200" baseline="0" noProof="0" dirty="0" smtClean="0">
                          <a:solidFill>
                            <a:srgbClr val="000000"/>
                          </a:solidFill>
                          <a:latin typeface="+mn-lt"/>
                          <a:ea typeface="+mn-ea"/>
                          <a:cs typeface="Calibri" pitchFamily="34" charset="0"/>
                        </a:rPr>
                        <a:t>...</a:t>
                      </a:r>
                    </a:p>
                    <a:p>
                      <a:pPr eaLnBrk="1"/>
                      <a:r>
                        <a:rPr lang="en-US" sz="1700" kern="1200" baseline="0" noProof="0" dirty="0" smtClean="0">
                          <a:solidFill>
                            <a:srgbClr val="000000"/>
                          </a:solidFill>
                          <a:latin typeface="+mn-lt"/>
                          <a:ea typeface="+mn-ea"/>
                          <a:cs typeface="Calibri" pitchFamily="34" charset="0"/>
                        </a:rPr>
                        <a:t>    &lt;alias name="defaultApprovalProcessCompleteAction" alias="approvalProcessCompleteAction"/&gt;</a:t>
                      </a:r>
                    </a:p>
                    <a:p>
                      <a:pPr eaLnBrk="1"/>
                      <a:r>
                        <a:rPr lang="en-US" sz="1700" kern="1200" baseline="0" noProof="0" dirty="0" smtClean="0">
                          <a:solidFill>
                            <a:srgbClr val="000000"/>
                          </a:solidFill>
                          <a:latin typeface="+mn-lt"/>
                          <a:ea typeface="+mn-ea"/>
                          <a:cs typeface="Calibri" pitchFamily="34" charset="0"/>
                        </a:rPr>
                        <a:t>    &lt;bean id="defaultApprovalProcessCompleteAction"</a:t>
                      </a:r>
                    </a:p>
                    <a:p>
                      <a:pPr eaLnBrk="1"/>
                      <a:r>
                        <a:rPr lang="en-US" sz="1700" kern="1200" baseline="0" noProof="0" dirty="0" smtClean="0">
                          <a:solidFill>
                            <a:srgbClr val="000000"/>
                          </a:solidFill>
                          <a:latin typeface="+mn-lt"/>
                          <a:ea typeface="+mn-ea"/>
                          <a:cs typeface="Calibri" pitchFamily="34" charset="0"/>
                        </a:rPr>
                        <a:t>          class="de.hybris.platform.omsb2b.actions.b2b.OmsApprovalProcessCompleteAction"</a:t>
                      </a:r>
                    </a:p>
                    <a:p>
                      <a:pPr eaLnBrk="1"/>
                      <a:r>
                        <a:rPr lang="en-US" sz="1700" kern="1200" baseline="0" noProof="0" dirty="0" smtClean="0">
                          <a:solidFill>
                            <a:srgbClr val="000000"/>
                          </a:solidFill>
                          <a:latin typeface="+mn-lt"/>
                          <a:ea typeface="+mn-ea"/>
                          <a:cs typeface="Calibri" pitchFamily="34" charset="0"/>
                        </a:rPr>
                        <a:t>            parent="abstractAction"&gt;</a:t>
                      </a:r>
                    </a:p>
                    <a:p>
                      <a:pPr eaLnBrk="1"/>
                      <a:r>
                        <a:rPr lang="en-US" sz="1700" kern="1200" baseline="0" noProof="0" dirty="0" smtClean="0">
                          <a:solidFill>
                            <a:srgbClr val="000000"/>
                          </a:solidFill>
                          <a:latin typeface="+mn-lt"/>
                          <a:ea typeface="+mn-ea"/>
                          <a:cs typeface="Calibri" pitchFamily="34" charset="0"/>
                        </a:rPr>
                        <a:t>        &lt;property name="businessProcessService" ref="businessProcessService"/&gt;</a:t>
                      </a:r>
                    </a:p>
                    <a:p>
                      <a:pPr eaLnBrk="1"/>
                      <a:r>
                        <a:rPr lang="en-US" sz="1700" kern="1200" baseline="0" noProof="0" dirty="0" smtClean="0">
                          <a:solidFill>
                            <a:srgbClr val="000000"/>
                          </a:solidFill>
                          <a:latin typeface="+mn-lt"/>
                          <a:ea typeface="+mn-ea"/>
                          <a:cs typeface="Calibri" pitchFamily="34" charset="0"/>
                        </a:rPr>
                        <a:t>        &lt;property name="eventService" ref="eventService"/&gt;</a:t>
                      </a:r>
                    </a:p>
                    <a:p>
                      <a:pPr eaLnBrk="1"/>
                      <a:r>
                        <a:rPr lang="en-US" sz="1700" kern="1200" baseline="0" noProof="0" dirty="0" smtClean="0">
                          <a:solidFill>
                            <a:srgbClr val="000000"/>
                          </a:solidFill>
                          <a:latin typeface="+mn-lt"/>
                          <a:ea typeface="+mn-ea"/>
                          <a:cs typeface="Calibri" pitchFamily="34" charset="0"/>
                        </a:rPr>
                        <a:t>    &lt;/bean&gt;</a:t>
                      </a:r>
                    </a:p>
                    <a:p>
                      <a:pPr eaLnBrk="1"/>
                      <a:r>
                        <a:rPr lang="en-US" sz="1700" kern="1200" baseline="0" noProof="0" dirty="0" smtClean="0">
                          <a:solidFill>
                            <a:srgbClr val="000000"/>
                          </a:solidFill>
                          <a:latin typeface="+mn-lt"/>
                          <a:ea typeface="+mn-ea"/>
                          <a:cs typeface="Calibri" pitchFamily="34" charset="0"/>
                        </a:rPr>
                        <a:t>...</a:t>
                      </a:r>
                      <a:endParaRPr lang="en-US" sz="1700" kern="1200" baseline="0" noProof="0" dirty="0">
                        <a:solidFill>
                          <a:srgbClr val="000000"/>
                        </a:solidFill>
                        <a:latin typeface="+mn-lt"/>
                        <a:ea typeface="+mn-ea"/>
                        <a:cs typeface="Calibri" pitchFamily="34" charset="0"/>
                      </a:endParaRPr>
                    </a:p>
                  </a:txBody>
                  <a:tcPr marL="137160" marR="1371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7464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a:r>
              <a:rPr lang="en-GB" dirty="0"/>
              <a:t>Test the OMS Installation</a:t>
            </a:r>
            <a:endParaRPr lang="en-US" dirty="0"/>
          </a:p>
        </p:txBody>
      </p:sp>
      <p:sp>
        <p:nvSpPr>
          <p:cNvPr id="3" name="Content Placeholder 2"/>
          <p:cNvSpPr>
            <a:spLocks noGrp="1"/>
          </p:cNvSpPr>
          <p:nvPr>
            <p:ph idx="1"/>
          </p:nvPr>
        </p:nvSpPr>
        <p:spPr/>
        <p:txBody>
          <a:bodyPr/>
          <a:lstStyle/>
          <a:p>
            <a:pPr marL="552450" lvl="1" indent="-278130">
              <a:buClr>
                <a:srgbClr val="009BCC"/>
              </a:buClr>
              <a:buFont typeface="Wingdings" pitchFamily="2" charset="2"/>
              <a:buChar char="Ø"/>
            </a:pPr>
            <a:r>
              <a:rPr lang="en-US" sz="1680" dirty="0">
                <a:solidFill>
                  <a:srgbClr val="000000"/>
                </a:solidFill>
                <a:cs typeface="Calibri" pitchFamily="34" charset="0"/>
              </a:rPr>
              <a:t>Go to </a:t>
            </a:r>
            <a:r>
              <a:rPr lang="en-US" sz="1680" dirty="0">
                <a:solidFill>
                  <a:srgbClr val="000000"/>
                </a:solidFill>
                <a:cs typeface="Calibri" pitchFamily="34" charset="0"/>
                <a:hlinkClick r:id="rId2"/>
              </a:rPr>
              <a:t>https://localhost:9002/asianpaintsb2bstorefront/</a:t>
            </a:r>
            <a:r>
              <a:rPr lang="en-US" sz="1680" dirty="0">
                <a:solidFill>
                  <a:srgbClr val="000000"/>
                </a:solidFill>
                <a:cs typeface="Calibri" pitchFamily="34" charset="0"/>
              </a:rPr>
              <a:t> place an order for an item </a:t>
            </a:r>
            <a:r>
              <a:rPr lang="en-US" sz="1680" dirty="0">
                <a:solidFill>
                  <a:srgbClr val="000000"/>
                </a:solidFill>
                <a:cs typeface="Calibri" pitchFamily="34" charset="0"/>
              </a:rPr>
              <a:t>eg. </a:t>
            </a:r>
            <a:r>
              <a:rPr lang="en-US" sz="1680" dirty="0">
                <a:solidFill>
                  <a:srgbClr val="000000"/>
                </a:solidFill>
                <a:cs typeface="Calibri" pitchFamily="34" charset="0"/>
              </a:rPr>
              <a:t>Apcolite 10L </a:t>
            </a:r>
            <a:r>
              <a:rPr lang="en-US" sz="1680" dirty="0">
                <a:solidFill>
                  <a:srgbClr val="000000"/>
                </a:solidFill>
                <a:cs typeface="Calibri" pitchFamily="34" charset="0"/>
              </a:rPr>
              <a:t>and Follow </a:t>
            </a:r>
            <a:r>
              <a:rPr lang="en-US" sz="1680" dirty="0">
                <a:solidFill>
                  <a:srgbClr val="000000"/>
                </a:solidFill>
                <a:cs typeface="Calibri" pitchFamily="34" charset="0"/>
              </a:rPr>
              <a:t>instruction to continue your checkout.</a:t>
            </a:r>
          </a:p>
          <a:p>
            <a:pPr marL="552450" lvl="1" indent="-278130">
              <a:buClr>
                <a:srgbClr val="009BCC"/>
              </a:buClr>
              <a:buFont typeface="Wingdings" pitchFamily="2" charset="2"/>
              <a:buChar char="Ø"/>
            </a:pPr>
            <a:r>
              <a:rPr lang="en-US" sz="1680" dirty="0">
                <a:solidFill>
                  <a:srgbClr val="000000"/>
                </a:solidFill>
                <a:cs typeface="Calibri" pitchFamily="34" charset="0"/>
              </a:rPr>
              <a:t>To test if OMS has received the order you placed, just point your browser </a:t>
            </a:r>
            <a:r>
              <a:rPr lang="en-US" sz="1680" dirty="0">
                <a:solidFill>
                  <a:srgbClr val="000000"/>
                </a:solidFill>
                <a:cs typeface="Calibri" pitchFamily="34" charset="0"/>
              </a:rPr>
              <a:t>to</a:t>
            </a:r>
            <a:r>
              <a:rPr lang="en-US" sz="1680" dirty="0">
                <a:solidFill>
                  <a:srgbClr val="000000"/>
                </a:solidFill>
                <a:cs typeface="Calibri" pitchFamily="34" charset="0"/>
              </a:rPr>
              <a:t>: </a:t>
            </a:r>
            <a:r>
              <a:rPr lang="en-US" sz="1680" dirty="0">
                <a:solidFill>
                  <a:srgbClr val="000000"/>
                </a:solidFill>
                <a:cs typeface="Calibri" pitchFamily="34" charset="0"/>
                <a:hlinkClick r:id="rId3"/>
              </a:rPr>
              <a:t>http</a:t>
            </a:r>
            <a:r>
              <a:rPr lang="en-US" sz="1680" dirty="0">
                <a:solidFill>
                  <a:srgbClr val="000000"/>
                </a:solidFill>
                <a:cs typeface="Calibri" pitchFamily="34" charset="0"/>
                <a:hlinkClick r:id="rId3"/>
              </a:rPr>
              <a:t>://localhost:9001/backoffice/</a:t>
            </a:r>
            <a:r>
              <a:rPr lang="en-US" sz="1680" dirty="0">
                <a:solidFill>
                  <a:srgbClr val="000000"/>
                </a:solidFill>
                <a:cs typeface="Calibri" pitchFamily="34" charset="0"/>
              </a:rPr>
              <a:t>, </a:t>
            </a:r>
            <a:endParaRPr lang="en-US" sz="1680" dirty="0">
              <a:solidFill>
                <a:srgbClr val="000000"/>
              </a:solidFill>
              <a:cs typeface="Calibri" pitchFamily="34" charset="0"/>
            </a:endParaRPr>
          </a:p>
          <a:p>
            <a:pPr marL="552450" lvl="1" indent="-278130">
              <a:buClr>
                <a:srgbClr val="009BCC"/>
              </a:buClr>
              <a:buFont typeface="Wingdings" pitchFamily="2" charset="2"/>
              <a:buChar char="Ø"/>
            </a:pPr>
            <a:r>
              <a:rPr lang="en-US" sz="1680" dirty="0">
                <a:solidFill>
                  <a:srgbClr val="000000"/>
                </a:solidFill>
                <a:cs typeface="Calibri" pitchFamily="34" charset="0"/>
              </a:rPr>
              <a:t>Then </a:t>
            </a:r>
            <a:r>
              <a:rPr lang="en-US" sz="1680" dirty="0">
                <a:solidFill>
                  <a:srgbClr val="000000"/>
                </a:solidFill>
                <a:cs typeface="Calibri" pitchFamily="34" charset="0"/>
              </a:rPr>
              <a:t>click on the Order Fulfillment icon at the top of the window. Then go to "Order Shipping" and click on "All Consignments".</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44</a:t>
            </a:fld>
            <a:endParaRPr lang="en-US" noProof="0" dirty="0"/>
          </a:p>
        </p:txBody>
      </p:sp>
    </p:spTree>
    <p:extLst>
      <p:ext uri="{BB962C8B-B14F-4D97-AF65-F5344CB8AC3E}">
        <p14:creationId xmlns:p14="http://schemas.microsoft.com/office/powerpoint/2010/main" val="155559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45</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4170871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46</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3360019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47</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80770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48</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707302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BrainTree-PayPal</a:t>
            </a:r>
            <a:endParaRPr lang="en-US" dirty="0"/>
          </a:p>
        </p:txBody>
      </p:sp>
      <p:sp>
        <p:nvSpPr>
          <p:cNvPr id="3" name="Content Placeholder 2"/>
          <p:cNvSpPr>
            <a:spLocks noGrp="1"/>
          </p:cNvSpPr>
          <p:nvPr>
            <p:ph idx="1"/>
          </p:nvPr>
        </p:nvSpPr>
        <p:spPr/>
        <p:txBody>
          <a:bodyPr/>
          <a:lstStyle/>
          <a:p>
            <a:pPr marL="891540" lvl="2" indent="-278130">
              <a:buClr>
                <a:srgbClr val="009BCC"/>
              </a:buClr>
              <a:buFont typeface="Wingdings" pitchFamily="2" charset="2"/>
              <a:buChar char="ü"/>
            </a:pPr>
            <a:r>
              <a:rPr lang="en-US" sz="1440" dirty="0">
                <a:latin typeface="Arial" pitchFamily="34" charset="0"/>
                <a:cs typeface="Arial" pitchFamily="34" charset="0"/>
              </a:rPr>
              <a:t>Braintree </a:t>
            </a:r>
            <a:r>
              <a:rPr lang="en-US" sz="1440" dirty="0">
                <a:latin typeface="Arial" pitchFamily="34" charset="0"/>
                <a:cs typeface="Arial" pitchFamily="34" charset="0"/>
              </a:rPr>
              <a:t>hybris Add-on extends default hybris Commerce Accelerator Multistep Checkout Flow therefore it can be installed only on hybris Commerce Accelerator storefront</a:t>
            </a:r>
            <a:r>
              <a:rPr lang="en-US" sz="1440" dirty="0">
                <a:latin typeface="Arial" pitchFamily="34" charset="0"/>
                <a:cs typeface="Arial" pitchFamily="34" charset="0"/>
              </a:rPr>
              <a:t>.</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The add-on main goal </a:t>
            </a:r>
            <a:r>
              <a:rPr lang="en-US" sz="1440" dirty="0">
                <a:latin typeface="Arial" pitchFamily="34" charset="0"/>
                <a:cs typeface="Arial" pitchFamily="34" charset="0"/>
              </a:rPr>
              <a:t>is </a:t>
            </a:r>
            <a:r>
              <a:rPr lang="en-US" sz="1440" dirty="0">
                <a:latin typeface="Arial" pitchFamily="34" charset="0"/>
                <a:cs typeface="Arial" pitchFamily="34" charset="0"/>
              </a:rPr>
              <a:t>to integrate complete Braintree v.zero flow including the most up-to-date features with the latest versions of hybris Commerce Suite (5.2-5.7).</a:t>
            </a:r>
          </a:p>
          <a:p>
            <a:pPr marL="891540" lvl="2" indent="-278130">
              <a:buClr>
                <a:srgbClr val="009BCC"/>
              </a:buClr>
              <a:buFont typeface="Wingdings" pitchFamily="2" charset="2"/>
              <a:buChar char="ü"/>
            </a:pPr>
            <a:r>
              <a:rPr lang="en-US" sz="1440" dirty="0">
                <a:latin typeface="Arial" pitchFamily="34" charset="0"/>
                <a:cs typeface="Arial" pitchFamily="34" charset="0"/>
              </a:rPr>
              <a:t>In case applying this plugin to non-accelerator storefront only BrainTree (contained hybris BrainTree payment adapter) and braintreecscockpit extensions can be used. </a:t>
            </a: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Appropriate add-on </a:t>
            </a:r>
            <a:r>
              <a:rPr lang="en-US" sz="1440" dirty="0">
                <a:latin typeface="Arial" pitchFamily="34" charset="0"/>
                <a:cs typeface="Arial" pitchFamily="34" charset="0"/>
              </a:rPr>
              <a:t>extension (</a:t>
            </a:r>
            <a:r>
              <a:rPr lang="en-US" sz="1440" b="1" dirty="0">
                <a:latin typeface="Arial" pitchFamily="34" charset="0"/>
                <a:cs typeface="Arial" pitchFamily="34" charset="0"/>
              </a:rPr>
              <a:t>braintreeaddon</a:t>
            </a:r>
            <a:r>
              <a:rPr lang="en-US" sz="1920" b="1" dirty="0">
                <a:latin typeface="Arial" pitchFamily="34" charset="0"/>
                <a:cs typeface="Arial" pitchFamily="34" charset="0"/>
              </a:rPr>
              <a:t>/</a:t>
            </a:r>
            <a:r>
              <a:rPr lang="en-US" sz="1440" b="1" dirty="0">
                <a:latin typeface="Arial" pitchFamily="34" charset="0"/>
                <a:cs typeface="Arial" pitchFamily="34" charset="0"/>
              </a:rPr>
              <a:t>braintreeb2baddon</a:t>
            </a:r>
            <a:r>
              <a:rPr lang="en-US" sz="1920" b="1" dirty="0">
                <a:latin typeface="Arial" pitchFamily="34" charset="0"/>
                <a:cs typeface="Arial" pitchFamily="34" charset="0"/>
              </a:rPr>
              <a:t>/</a:t>
            </a:r>
            <a:r>
              <a:rPr lang="en-US" sz="1440" b="1" dirty="0">
                <a:latin typeface="Arial" pitchFamily="34" charset="0"/>
                <a:cs typeface="Arial" pitchFamily="34" charset="0"/>
              </a:rPr>
              <a:t>braintreeb2ccheckoutaddon</a:t>
            </a:r>
            <a:r>
              <a:rPr lang="en-US" sz="1440" dirty="0">
                <a:latin typeface="Arial" pitchFamily="34" charset="0"/>
                <a:cs typeface="Arial" pitchFamily="34" charset="0"/>
              </a:rPr>
              <a:t>) should be replaced with custom extension implemented for integration hybris Braintree payment adapter with custom merchant storefront using given Braintree hybris Add-on as example.</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49</a:t>
            </a:fld>
            <a:endParaRPr lang="en-US" noProof="0" dirty="0"/>
          </a:p>
        </p:txBody>
      </p:sp>
    </p:spTree>
    <p:extLst>
      <p:ext uri="{BB962C8B-B14F-4D97-AF65-F5344CB8AC3E}">
        <p14:creationId xmlns:p14="http://schemas.microsoft.com/office/powerpoint/2010/main" val="132761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39999"/>
            <a:ext cx="4972046" cy="4680000"/>
          </a:xfrm>
        </p:spPr>
        <p:txBody>
          <a:bodyPr/>
          <a:lstStyle/>
          <a:p>
            <a:pPr>
              <a:lnSpc>
                <a:spcPct val="90000"/>
              </a:lnSpc>
              <a:buNone/>
            </a:pPr>
            <a:endParaRPr lang="sv-SE" dirty="0" smtClean="0"/>
          </a:p>
          <a:p>
            <a:pPr>
              <a:lnSpc>
                <a:spcPct val="90000"/>
              </a:lnSpc>
            </a:pPr>
            <a:endParaRPr lang="sv-SE" dirty="0" smtClean="0"/>
          </a:p>
        </p:txBody>
      </p:sp>
      <p:sp>
        <p:nvSpPr>
          <p:cNvPr id="8" name="Content Placeholder 2"/>
          <p:cNvSpPr txBox="1">
            <a:spLocks/>
          </p:cNvSpPr>
          <p:nvPr/>
        </p:nvSpPr>
        <p:spPr>
          <a:xfrm>
            <a:off x="609600" y="1440000"/>
            <a:ext cx="10972800" cy="4680000"/>
          </a:xfrm>
          <a:prstGeom prst="rect">
            <a:avLst/>
          </a:prstGeom>
          <a:noFill/>
          <a:ln w="9525">
            <a:noFill/>
            <a:miter lim="800000"/>
            <a:headEnd/>
            <a:tailEnd/>
          </a:ln>
        </p:spPr>
        <p:txBody>
          <a:bodyPr vert="horz" wrap="square" lIns="93510" tIns="46756" rIns="93510" bIns="46756" numCol="1" anchor="t" anchorCtr="0" compatLnSpc="1">
            <a:prstTxWarp prst="textNoShape">
              <a:avLst/>
            </a:prstTxWarp>
          </a:bodyPr>
          <a:lstStyle/>
          <a:p>
            <a:pPr defTabSz="730548" fontAlgn="base">
              <a:spcBef>
                <a:spcPct val="20000"/>
              </a:spcBef>
              <a:spcAft>
                <a:spcPct val="0"/>
              </a:spcAft>
              <a:buClr>
                <a:schemeClr val="tx2"/>
              </a:buClr>
              <a:defRPr/>
            </a:pPr>
            <a:r>
              <a:rPr lang="sv-SE" sz="2400" dirty="0"/>
              <a:t/>
            </a:r>
            <a:br>
              <a:rPr lang="sv-SE" sz="2400" dirty="0"/>
            </a:br>
            <a:endParaRPr lang="sv-SE" sz="2400" dirty="0"/>
          </a:p>
        </p:txBody>
      </p:sp>
      <p:sp>
        <p:nvSpPr>
          <p:cNvPr id="4" name="AutoShape 2" descr="data:image/jpeg;base64,/9j/4AAQSkZJRgABAQAAAQABAAD/2wCEAAkGBhQSEBQUExQUFBQUFBQUFBQWFBUVFBQUFRQVFRUUFRYXHCYeFxkjGRQUHy8gJCcpLCwsFR4xNTAqNSYrLSkBCQoKDgwOFA8PGikkHBwsKSkpKSksKSwsLCwpLCksKSwpLCwpLCwpLCkpKSksKSwpLCkpKSksLCksKSkpLCkpKf/AABEIALcBEwMBIgACEQEDEQH/xAAbAAABBQEBAAAAAAAAAAAAAAAAAQIDBAUGB//EAE4QAAIBAwMCBAMDBQgOCwAAAAECAwAEEQUSITFBBhMiURQyYXGBkQcjQnKSFTNSYqGy0/AWJENjc3SClLGzwcPR4SVEU1RkhJOio9Lx/8QAGQEAAwEBAQAAAAAAAAAAAAAAAAECAwQF/8QAJBEAAgICAgICAgMAAAAAAAAAAAECEQMxEiEEQRNRIkIyYXH/2gAMAwEAAhEDEQA/AKpFNIp5ppr3DzRhFJtp9JSKG7aNtPoAoGN20bafRSAbtpdtOxS0DG7aMU6koEJikxTqSmAmKWiloAKWiigApaSlzQMWlFNzQXAGTwO5PSgB+aKvaZoEs+D+9Rn9Nh6mH97Q/wA5sD2BqLV9JktQWc74R1mAwV7fnUHT9ZePoKxefHyqyvjlVlalpKUVuQOFOFNFOpiHA09TUYp4NAEgNSqagBqRTTAnU1KrVXU1KpoAnDUtRg0UgOfNNNKabmkIKKKTNIYtApM0UDHUUmaM0AOopoNGaBjqKTNFABRRRTAWikpaBBRRSUALSopJwBk+1WI7I4y3pHbj1H7B/X76deTxwoGkJjRs4ABaSTby2AvLADk4wo7kVz5PIjDpds0jjbJLTRnlyEILgjK84UHuz9PuGTTtVuoNOQuyNdzKofAXEMWXKBmblU9YIGdzZHGKg1TUmZLdLSC4ntp43lkMWYmkIJQRPIB+aQFSW5BPvjObEGntfaGI4IUt/MYbI9zeWFW4DGTJBJBAY989utcM8059M6IwSOt0aOYR7riRHdzvwi7UjUgYjXPqYDBO48kk1zfjnUN8kdqOnE8/6qn8zGf1nG7HtH9au6j4yjjHlwAXEijaWBxChHHqk5yf4qZPviuWUMXkkkIaSVtzsBgcAKqqMnCqAABk/wAtXgwuUk2uick0lS2S0tIKcK9Q5RRThSClFADhS00UtADwaeDUQp4NMCdTUimoFNTKaYiUNRTaWkBgmkNLTSakQUUmaKCgzRmkooAXNFJS0ALQuSwVQzM2cKqszEDkkKoJwPeo5JACu5tiF1V5CNwiRjgyFcjIH/PtXX3GmS299bWVhIsDSwSXE91JGk8koRtqod3G3P6K4Hq+nPNmzfH0tmsIcjlA3Udx1HcfaOopa7PWddG6O3u7A3d0IWmnNuF/NxLIyCWMsQ/qChtoII3AdeKhbwvaT+SbW7Cm4jMsMcnr8xBy23o/HcHcRg8cVEPKi/5Ip4n6OTorfvfCUsCs0wwoxh4x5i855blWQfXaeo61lfAMRlcSD3Q7j96/MPwrojmhLTM3Br0VgKKUrikxWpBNZ/k/k1Bi/n+VFGMFcFiSMk4UEDoRyT91br+CBZzusSSyEgFJHbcu36DoCD3PP487H5Pi3ky4XIyeSQAPSOnc12eqrlK8jM38kjsgvxR5pBEEvo4JF3tJBJMWJ4GxgoXGOeST7fQ1mvrDJqF+nlSSXDRxQ2qBDt8ryyTl/ljj3sGYnjjvjFaXijS1N0k7XDwhIGiKRY85wz7iAx/ewcD1dfYis+98RSMgihzDEqhB6iX2qMDLHnoP+ZrOMXJ0kU2lsW40O3trWKKad5PJhVGs0mEaTyFyzF1yCQWkPBI9K9D0qhf6hLcDbIQkQAAt4srHtHADngycduF/i1WjhA56n3PWpBXo4fGUe57OeeW+kCqAAAMAcADgAewFPFIKcK66MRRTqbThQAop1IBTsUgCilxSgUAApwFAWnqtAAoqZaaEqRVp2A4UtKBRSsDnzTTSmmmkSFFJmigYtFJS0DCloFKKYAVyMHke3vWx4ezMYYfP+Hu7XcbG4YB1kgYBXtZVYjft4xznbgjoayKGjBGCAR7EAj8DWOXEsiouEuLO6n068s7mO9KfHSG2a3uVhCxOSJjNFJGjcFRnYR1wAea446DcwDT8qVuba2vL1Y85wUu45jAce8TuuPdsVJYavPBxFNIgH6O7en7EgZR9wFdBY/lHmX9+ijlH8JCYn/A7lJ/Zrhl401rs6Flizm7PX50ttN8me4hSSLUHbyofieFuztMkJ+ZAGIJHIHSulnu4HW5aeBcwXdtarJADE7+esP5wqTj5pSce31rS0K/01nhkTbavbiWOKJ3SIATkPJtXcQwLc5HQ/hUWs+C7iWdzBJAba6ubW6mLFvMjaAx7vKK5VwwiXg4wc1ztNdM0Ml44ZZpIYLmOZozICk6NGT5XEnlzMAHC4OSG4x7VVu9CKfOkkWehI3xn7GHb7zTdShmikvEWC4SGS31GWeOWMPbwyGCXbcWlwOAJSxBTqN5B6cO0K3kW2sYraaKD4m62s9rKbiNgLJ5PXFNlUbco3R9MjIxVxyzhpkuKezrPAqBIpF3q7NuIVT228HDAYrP8UeOpFlMBikhPGAQNxBGc7gSAOvQ9utdH4JulmtRMY40mJkim8sYVpIJHiYr7KSpIH8asb8ptkkkSSqy+ZEcEcbtrH/Y2PxNS5XK2OqVI4SeYscmo6TTVaTdlHcL8zRLv2c49Sjt94qytpu+Rlf6A4f8AYbB/DNepiy4qqPRyzjLbK9KKVkIOCCCOoIwR9xoFdRmKKUUgpwFIQop4FIKcKQCilAqS3tmkOEUsfYDNW5dHlTbuQjeQB9p6A+xqW0ikmUsU4LVv9zW8wouGKnBIzjjrUlpppdwvIBzk4zjFS5IfFmxofhAyLulJUHGBxkjrk11lr4bt06Rg/rer/TVe1uiFA64GM1bR2715s8kpPZ2RhFIrT+ErYsW2kZ7BiB9oFcfrFksUzImdox165xzXfyudhI7A1wF65dyx6nrW3jyk27ZGWKS0VNtFSiOiuyzno5j4dycBTnOOlRSqVODXpS6YnJxyc1Sn8PxsSdoz7+1cy8lfRbwM4HB9jSbq7STSEHYVg39iik++K1jmUmRLG0ZQpRStjAx99IK2MxaWkpaYx1KKbS0AS2dq0qPIuFhjDmSZgSB5YO8Ig5dhg+wz79Ku3Xh6REWSIm4hZQ4YLiQKwBBKAeoYOeOf4veqmjXDD4q1HS6hmaEf+I8oq6f5S7W+1Wpg8QbQskEg3Q6N6h1CSxyxrtkQ9GUhhg88n3rzJ5skJvs6Ywi4kBCsOzD8RTrVniOYZJIT/e3ZR965wa3LV4L4AkGC48gTSuoAQMJHhkVwTzteNuvOMeqql1obxD1soycIRko4wCCG6L16H26966I5sWRfmuyHCcdF2y/KDfRcMYrhfaRNj/tJgfiDU0niXTp123FpJaHzBL5tuSuJdpTzN8O1t20kcg8Gsq00OaQ+lDj3PA/GtNfBzjIJByBgg9D9Qe1TPBi9Oiozn9HdeE7yxW3SGzljZEB2rvzJkksxYN6sliSSR3qbxXZCW2ZGHUZB7ggZB/EV4N450ZrWWPDMpYOTtJUcFemP1u1avglbq4u5I47qVPLi34ZnlQ+pUwUdsH5q4pRqVGydlHRdR8i+iG9oy2owuQCRuhkK7jx8y4zkfTmuk0nxK0nlxXkKXDn4yQPsxNJDCkxQI649Ylt5EOc5BT3zVLUrK4gkKyIj9wUJXgk8gN06dK6PR9S0+RLcSl7Oe3EyxvzGAbhWWR1fBXJLl+cYbn7U4SXbQWiLTIorqKE7pYBOwSFWMd5C5aN5MRSrgqQsbgg7SCAD1GY5fB823fC0dzGRkNEwyRkjO1jjqCOGPQ1pW/gqWM/EwSw3LC5guRHGiW8cnlxTRSHKsyCZ1myWAVSY14GeMA6Fc20lrK8YiEUdv502WbyEbUpndQyHY48uZVdTkbWLfo1ePNOGmTKClsrSwMh2srKw/RZSp/BhmkArpdDhnvbe5WZ3cpNIIGfySoeOaZNqtGd+NqqpEi5GQQSDxT0zQ9wy49sAH8Q1eji8hSi29o55YmnSMcCtDSdJedwoBC59T4JCgdfv6cfWun0bw3GpJbDE9MjoP+NaTQrEpCenknHbnrUT8laiXHD7Ze0u2SFFRFAA79z9Sfer0iqw5AOKwra5zWis/YVwyu7OpMc0CjgAYH0qg1sATtGASTj6mr8j4FU5eRxQmDJrNRWpHise1PNa8FQxonArIutChAJCZPPv3rYzRtoUmtE/6cW9vg4C8fdS10f7kJ3yT75orf5kRwOca4qvLf4FRO5qvNBu4xURX2DZlan4hw2F59z2rDnuXlOT9a3L2wQKc8YrBdgM45rvxca6RzTu+yPbiigGlJroMhRRmkopgOzRmkopoYyVCdrK210dZEbGdrqcg47jqCO4JrW/dO3njnjuI0tZbiMxPdIgMbg4wWc8pzjh+P4x4rMA9q6ay0sNHzwMYOOtcvkY4y7ezXG3pGF4l8NSRnUJFBMEsMEmVOeBOklwoA56B39juP1ransUga2t4Tm2upn2oSXEai3Zx5LEk7SyhsHI9Te/Fi10h4B/az7V7wSZeBvfA6xE+6ce6ms630uI7GtPItbmG4kkNs770eQoYWUbWyqlflKgfqivMlGjpTJob74e4kiilDNHgvFnBwVDBgD2ww5Gce4rpNN1mOXj5X9ie/0NcfaRH91nafyomZoZVilTJO21Ad7a4GAWRgVK9CoJxxVbTdZEkFxcTegIySx7F5+HnkZIsqOpBVunt0JpJtDD8tbeu0/Vm/nRU78kJ/6QuP8AFh/rY60T4fXVRArGRlG7ZPGRhUyPM3BhjqoGDggjHHIrY8KeAm0+8eXzhIksRjUbSrqQ6tzyQRhTzx9lO7Yzpb6wRwdygnGMkc+9cbd+E5AWIC7ck4Jxx9lekRxjvTZo81vDNKGiZY1I8fs7Uo+YtyPzny2ZCcdc7CMit/R769BASWQp0/Or5q/Zub1/+6uygso1Y4UAnqQAKm+G9JxWk8sJfqiI42vZzyxSKJGFvbxySgK88IKO4z+ku3rycEucZqxFbhIwpA/r0rWK8YIxiszU5kSMlmCjsSQB/LWKdKkaUQC/21Rl1AsetZ73ys5UEhgAxVlZW2nowDAEqf4Q4pA1V0RZt2EuTWyJADnPauUhnxVltQOKhopM1b3Us1S+ONZ5mzQJKBWa1vdHNbtndVy1vJWlBd1DLizp1moeeseO8pJbn2qKK6NX4oe9FYJnNFFBZnRRVIyioPN9qj+KrVGZU1W2BQ981yE1syk5GBXU3t2Sdqj76wNQlO7HWu3A2ujmyUUCtFPx/X2puK6zAKKKn+CfGdpxTtIZBQKXbUpt8daLGS2ON69+furt7OHj6Vxdmvq4rpbTUsCuPyNm+I1wgX61Q1TSIJ/nXDdnXhh9/cfQ5qOTUaqSXvNcdWbciGaGaJSkgF3BgjBz5iggqcH5lO0kZGevasu68PRSRS/AhU82GKN4flcvFcROJV3HazBBJn3OCckmt1L2o5oEc7sbW/hDv9o7/wCmocQ5HQ/kwgZIrpZJPMm+NnM3pCjcQm1gq8APH5cn+Wa17123xZXA3N6gQf0X6jqK5XQ/F8kVwLfynmZsfKo3FQCQQ5xkAZ4Y+/IrpdZvVVYi58thltjEbsFT2XOSPp9agov/ABOBUE13mudOuvIcQRPKf4WCFH1J7Cs9r0vI8U17DFIiSO1vCweYCNSzqcHAYAHgnPBqrHZ1D6pFFzK6r9CefwHNJaa2Zxm3ikdQcbm2xoevIYkkj7FJ56Vw2na3b+kpZuHaaww13hy9veSFBKqo21T6TgHPUdeRWj4lWaXWI4FSeWFILebyo7gW8MZ8+QNLKP0wAq4UdduKVhZ0N7dcxiW4RPNZkSO3XezsilnXzGB+VVJJ2pjHWuXbxcFs5722smRUjR4bm6YO8xeZIyQu8yBQGJzuxxiqelLFb67LtRvhZJbi2gb+5RXskcMlwqKOgbGzPvkdAcU/C/g6WXTZrcWMlvNNbBGup5GXzHWZGVFiOWRAuTnaOV6c0WI6K1gnnvZbLUGimdYFure4gQwvHufy2VT1HPvnOOc5wMq1lJaVdwkWORo0mA2iYLwzBenDblJHBKkjirz2EyzSI9wJb65jRJ5Yl2JZ2SE+iIEkiR2JCk85y2PRzpTaYiIqIoVUUKoHQKBgAfdVRE0ZFIWqxJFiqr1ZA/fSh6gzTlNIC/FJVmOas6Jq0rW33UikWIpqsC4qJ7YqKqvcimot6HdF0z0Vn/GCiq+Ni5oxRqpxUMV0zNVUpVm09JrscIxTo5lJt9llrfPUnP21m3duXb0jIA5Na3mAigZxhRWUZuJbimYL2DgZxUPlHGccV1C2Rxyaz9T03aMjOAORW8M1umZyhSsyYE9QrqILUMgrmAK3tOuyoAalnT6aHiaHzWihcYyfasoWhOcjH0rpVYHmoJUXNYRytGrgmY8KbTS+bzUlzHzxVbYaTlYqomM1N8ymbKNlQBMj1ZjkqktTxvUsZ1HgizRZZp3KhmxGgOM7QqEkc9zx91afj658rT5ZwsZkhUNG0i71UsyqSRkZ4PT6U/wWg8gkDkscnue3P4UeMZbV7V4bm4SFXC59S78Kyt6VOST6cdD1rF7NVo81u7ia5Fqszwzwlr8o8ztZW0sET2yxzyJFgMAWkCr3Bzn3sWunzNfzt5RlhN1q8UZiQl4riSMKGnYA/m2Uso6AE89q3da8VWN26Mtk980W7y2aPEK7tuf3zj9Feq9qkbXNQm6GC0U8+lfOl5+p9OaVDIrL8nTDTIkWRoromymllnPm+W1sFZYgAduxDkBc465JouNAs5JY2uLl9QugojKRSxR79kkkwLxRuoCrkj1Nj0r3PKP4dWTBuZprpv747CP7o1OB/LW5pdvFAMRRogPXaoXPbnHXoKdASwiVVKxRwWylmc9ZXLOSzMVTYoYkkk7mznvVK5ty/wC+yyy5/RLeWn7EQUEfrbqt3F5k1UMmapIYlpAkYxGioPZVCj7cAVHcymrcC1K8I7Yp2I56ZDUDWxrpZLUFTgc1VhtwOtMloxY7Bj2p/wACc4roDFxTFUe1AcTLTTsGtaxULVaR8HJ6VXubkfonmqUWwtIvajfqOvP0HWuelkBORnn3pZQSf+NNjj56iuvHBRRhOTkxMUVdMq/wR+FFXyf0Kjn3TFICavRpk89KsRWi9SKmWRLZKg3oq24JAzVxWxT2bsq4FKoz1/GuVyTN0qF3k1DdhiMYq3FjPFTlf64pKVMdWYMGiseSMUXFiV5J4roDNx9apXYzxWqytvslwSXRiC7wBThdZqGeM56dKnt7F2AIU46ZrocY1Zkmx2+nxx5p09o69Rx9KjTcBkK2DnB2nH15+8fjWXFPQ7+ywIVqVLZTVH1MeFbPsATU1urMe4H2Uni6GpEz2VRvABVtlIHQ/Tg89qrOrHopPfgHp3NYUWzkvFWoSxzwqk0yoysSiyuqAggZAUjrmszwZAJbmQylpNi5AdiwzvHXPJH06Vd8YW7+dC2xtoVgW2naCWGATjAql4I4mlzx6O/GfWOmaya/ItP8T0Zbzinrd1lKw9x+Iq2ls/8ABb9k1dE2acF0Pepzfe1ZSwN/Bb8DU8cLex/A0qKTLBlJqSJqhS2b2NXI7bHWgZagNSyy/dVfzQKgvrkFTgj7PehRtlXRai1BT098UBgcmsNroKOuKZDqBOa1eJ7RHP0zaur9RxWSdVOajZC/U1FcIoHHJ96uEI6IlJkySSOTwTW3ZW2F5ABrAt7x1HpOBT01F89SaqeOT6QozS2btxah+OlZF3YlO9TxanleetQ3N3uFTjU4uipOLRSzRU4IorpswonurBk7VWSNq66dh0wPsqrhc8jB7V53Kzq4mNHYyccdaW7tGQEvhVUElicKABkkk8AV0kBzgntRqenrNGVb+KQeMhlYMjDPGQyqeQRxyCKmyuJxk1ti2kvLhH+GhTzFgBKSTgEYZ+hROQQhwT1bA4LtJu7KaVYpLCa3lkiM0CyMcXChd2I3STG7HY4rU8RGS60+7tQoN0YSAikASgsuJIyx+U9wTlTwc5Utm6dpN7PcWUs1r8PHp8LhVMqPJcSmJYwBs4RfQOv/AOSwKVtrVibe5uJLGeFLZ/KbMzMXm3BTCoWX5gSMk8YPWritaxxTS3dhc2iwosmXmkcSB22qsbJLgvuwNpx8wqppOkXQs76KfTWkE901z5TTxLvSV1LKjq3pkTaGB4z2rPtvAF3Ja3sUcctvC6wtbW1xMsjedE4djlfSikArz1yM9KQGvpT2cs4hmsbi1leJpohNNL+ejUZbaVl4YDnaag0PWbG4e3U2t7Al0WWCV55/KdlzlcpOcHII6da0Etry+vreea1a1S0hn4d0ZpZpo9hVAp+QdcmsPwt4NurRtNmkilmCeaktu7hvg2d2C3EK7tuNuCQMnknqRh2wNG31S0b4vdZ3sfwaM8xe5lOCoyIxi4PqZckduDzUh1iOSCW5MWrW0McPng+btjkUlcCLLnkhsgZAwDVaLTrtxrIazmj+NRnhy0RyyxmMR+lj6m3ZHbiq1h4ZkGm3cCafdwzyWQQvJMHSaRSmVjTeQmTubtwMUgNG01W3lS1aO41N/iluCirOCytbJveNxn5z0AGckjsc1BpmqrPOYB+7aOhUSl2ULDuUsplw5KAge1PsfAs9vq9nLGjfDFHlkAxtguHtfKlyM8bmWM8d8+1dDoOjSpqOqyNGypMbXymOMSbIGVtv2EgUAc7oWoC7CtG2srEUkcTvt8nEYYkbw55ypUfXijQdegneBTcapCLjIgknBWKVum1HVyC2ePt+6qv5PvDjwIqSWF7HP5NwrTNL/a+WVyoEW/AJG1enXml0PRLy4tNNsWs5YFtJ4557iUoq4jZ2CxKCWJO/GccY9uaAPQ5NGV4Xt3ZpVMJQl2JYkO+CW55BA55xgV4prGjtbTPE/Veh7MvZh9CK98a0RvnUMfV1APBYnFec+ONHjYysqhGiiDjC4DZlRNpPfqT9PvoA8wm1BI2IPm+gAsVyQoPIOc8V2Oja6j4jZtWmm2+Zi2dpB5ZOA2Cdw6gH7R74rhtS05zLL+blYMiBCnCkhR82eozVlIJEnjd45nAhRX8hzGS2csu5SOMf7KAPTnu7ZDcB59URra2junV5trFJFBCqM/OCQpBxhuM063v7d/hxHNqkjXMEtxGqzgsEiBJVhn5ywKgDOT371S8SeHZbyaxlto3MFzBDb3WeTHFHcQzYlOfmGGUnnlDVrwP4YuLS9u5ZYZDFaxyxWYAGZY3uJbjEeTgnovOPmAoAgTxBbtaS3JbVxFFIkTb5VBd3YoVX1YO043ZIxkda3PEa21jHEXW8l8yVIEWK5nLs7A7RgzKOduOO5HFcmuhXb6Jc2/wdwsvxizqrKo3pJMHO3DdVC8/aMZra8U3N1dxW7rp9yjW9/BMY2MW941EjMVw2OCAOe7CgAOsWLQXMrpfI9oFM9vJPcpOoYgKdpmwQc9c/7Mw/GWq201zLZ6lFHEiPmWeZfNDuFHl/n8HG4E5xxUGr+Hbu7TUrprdoXntore3tiyNKwSRGLvtO0H08DPTPsMwf2NSNpd5DDYXMM0kUA/OziUTOkqkhAXITHqPbj7KdsC9a3li/nrJbX0MkFu10Y5ZpgzwqPmQiYg9hzjr9DhtlPavBJcGx1CKFLdrgSPcShJFUAhUImOWIOR2wDSReErmCS9Ty5blbqwaOK4eQPLE4iYfCuWYekt0IGOFz3xV0PwvKllcxDT5oZ3sZIjK1yjrNJhRsWPzCE3Nz2A24p8n9ipFnT723meKNIry0mnTzLZrmSSSC4AXcVGZGHKnPABHH6rTNAQ5VgUZcb1Y8jPQgjhlPOGHB+4gGm6Tdyvp3xEAtINNQO8kksbNK6RKgwEJ2J6Mkk9M1e1a5NzKrKuFQMseRhmDEFmbuM7Rhe3U8nC64ZOyJpUVYoxuwelCwerAqddOPcj7hUzWpjG5TuHfPBB/4V0816Znx/oRLFcZJqq8YzxU81znpTGbjinHl7B0Q7aKdilrUyN8T9zSmTdWck+cVbjevLOwtxrt6Urzn3qBpfrUTzUFC3NksmCyq2ORkA4J4OM9KrjTYTkbFDYqX4rg1SMp/r2qkSyOx0cFmDE8cDDt+PBq0+jJ0y3/qPn+dSQXGB0596T4kmrbtkpJIii0nafnkP08x8fzqo31q4b0tLz7SSY/nVrBvemnkiqUqdicejDQTKQQ0wIII/Oy9j7FsGtS21K8bJNw6/wCTFnj2/N1Jd8Zxx9Ouahs5u3Wqck1pEqNPZqRzzEDN1N9eIR/u6n8yTHNzcf8Awf0VVEtd3U4qveTBfTuye57VjSZpdGpEJDz8VcDP+L/0NIPN/wC9z/hbn/c1npeE9T2xT1uKVDs53xr45u7SaGKGbcJI2ZmkjiL5DkYG1QuMfSsrwVrc+oz3C3EhIEQOFSJM/nUOD6D3ANUvylyBry3/AMC3+sNVvyXDNzP2/ND/AFi1PsZ2114UQuWZ5SMDhWRcAAAcKmO3tUZ8IxYyJZgP1kJ/mVtSH0nHFUhLzg8YH8taqKZDdEdrcy28eyKeVVBJAxCeT1JJjyad/ZJcj/rEn7MH9HVe6VsZxgVnsTRxQmzZXxJdH+7v+xD/AEdEdwScs8zE9T8ROuT9iuAPuArKhQ5qYkj34qXFApGsrA/pzD/zNx/SU/cvd5f84uP6SslXPWh58DFNQtjcqL1zcJ+i0v8AnFx/SVXS693l/wA4n/8AvVLfVm3gHVjxW/xRiuzLm2+h08obu5HBw0srjIOQdrMQcEA/dTkvSOmKS8CcbagRcmqjGNCbdmjbbiea1hDuTBGfesa3cg1sQSECueb7NoooXGlEdAfspf3KPuK0jcHFIJc5zT+WQcEZLWDD2orXDCin80ifjRiIwqTeexpKKwKQCRvegSGiigY9VNOaT6UUUAQE0nm80UVSEWQ1PlxiiigZSkPNVFudp4pKK0RDJxqpAOO9UZLrmiiloTYC7PvT4r0iiikFnG+OZs3cBP8A2R/nmk/Jif7Zm/wX+8Wiis/2NFo9LW5AqtJIGOaKK1RLCRMis6WArRRQhMdHIRQ9xRRWsYp7M22hhmNMoordJLRk3ZMIDigjFFFZqTbNHFJCoMmript5H4UlFTkbLgurJYb3jBFWLec5oorBmll+OGnywe1FFZ2WR+X9aKKKdk0f/9k="/>
          <p:cNvSpPr>
            <a:spLocks noChangeAspect="1" noChangeArrowheads="1"/>
          </p:cNvSpPr>
          <p:nvPr/>
        </p:nvSpPr>
        <p:spPr bwMode="auto">
          <a:xfrm>
            <a:off x="796290" y="-17335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sv-SE" sz="2160"/>
          </a:p>
        </p:txBody>
      </p:sp>
      <p:sp>
        <p:nvSpPr>
          <p:cNvPr id="13" name="Title 1"/>
          <p:cNvSpPr>
            <a:spLocks noGrp="1"/>
          </p:cNvSpPr>
          <p:nvPr>
            <p:ph type="title"/>
          </p:nvPr>
        </p:nvSpPr>
        <p:spPr>
          <a:xfrm>
            <a:off x="609600" y="0"/>
            <a:ext cx="10972800" cy="1188000"/>
          </a:xfrm>
        </p:spPr>
        <p:txBody>
          <a:bodyPr>
            <a:normAutofit fontScale="90000"/>
          </a:bodyPr>
          <a:lstStyle/>
          <a:p>
            <a:pPr lvl="0"/>
            <a:r>
              <a:rPr dirty="0" smtClean="0">
                <a:latin typeface="Cambria Math" pitchFamily="18" charset="0"/>
                <a:ea typeface="Cambria Math" pitchFamily="18" charset="0"/>
              </a:rPr>
              <a:t>System Requirements</a:t>
            </a:r>
            <a:r>
              <a:rPr lang="en-US" dirty="0" smtClean="0">
                <a:latin typeface="Cambria Math" pitchFamily="18" charset="0"/>
                <a:ea typeface="Cambria Math" pitchFamily="18" charset="0"/>
              </a:rPr>
              <a:t/>
            </a:r>
            <a:br>
              <a:rPr lang="en-US" dirty="0" smtClean="0">
                <a:latin typeface="Cambria Math" pitchFamily="18" charset="0"/>
                <a:ea typeface="Cambria Math" pitchFamily="18" charset="0"/>
              </a:rPr>
            </a:br>
            <a:endParaRPr lang="sv-SE" dirty="0">
              <a:latin typeface="Cambria Math" pitchFamily="18" charset="0"/>
              <a:ea typeface="Cambria Math" pitchFamily="18" charset="0"/>
            </a:endParaRPr>
          </a:p>
        </p:txBody>
      </p:sp>
      <p:sp>
        <p:nvSpPr>
          <p:cNvPr id="14"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1680" dirty="0"/>
          </a:p>
          <a:p>
            <a:pPr marL="279232" indent="-279232" defTabSz="730548" fontAlgn="base">
              <a:spcBef>
                <a:spcPct val="20000"/>
              </a:spcBef>
              <a:spcAft>
                <a:spcPct val="0"/>
              </a:spcAft>
              <a:buClr>
                <a:schemeClr val="tx2"/>
              </a:buClr>
              <a:defRPr/>
            </a:pPr>
            <a:endParaRPr lang="sv-SE" sz="1680" dirty="0"/>
          </a:p>
          <a:p>
            <a:pPr marL="279232" indent="-279232" defTabSz="730548" fontAlgn="base">
              <a:spcBef>
                <a:spcPct val="20000"/>
              </a:spcBef>
              <a:spcAft>
                <a:spcPct val="0"/>
              </a:spcAft>
              <a:buClr>
                <a:schemeClr val="tx2"/>
              </a:buClr>
              <a:buFont typeface="Wingdings" pitchFamily="2" charset="2"/>
              <a:buChar char="§"/>
            </a:pPr>
            <a:r>
              <a:rPr lang="en-US" sz="1680" b="1" dirty="0">
                <a:cs typeface="Calibri" pitchFamily="34" charset="0"/>
              </a:rPr>
              <a:t>Software</a:t>
            </a:r>
            <a:r>
              <a:rPr lang="en-US" sz="1680" dirty="0">
                <a:cs typeface="Calibri" pitchFamily="34" charset="0"/>
              </a:rPr>
              <a:t> requirements:</a:t>
            </a:r>
          </a:p>
          <a:p>
            <a:pPr marL="541020" indent="-278130" defTabSz="730548" fontAlgn="base">
              <a:spcBef>
                <a:spcPct val="20000"/>
              </a:spcBef>
              <a:spcAft>
                <a:spcPct val="0"/>
              </a:spcAft>
              <a:buClr>
                <a:schemeClr val="tx2"/>
              </a:buClr>
              <a:buFont typeface="Wingdings" pitchFamily="2" charset="2"/>
              <a:buChar char="ü"/>
            </a:pPr>
            <a:r>
              <a:rPr lang="en-US" sz="1440" dirty="0">
                <a:cs typeface="Calibri" pitchFamily="34" charset="0"/>
              </a:rPr>
              <a:t>Windows 7 OS (64 bit)</a:t>
            </a:r>
            <a:endParaRPr lang="en-US" sz="1440" b="1"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r>
              <a:rPr lang="sv-SE" sz="1440" dirty="0">
                <a:cs typeface="Calibri" pitchFamily="34" charset="0"/>
              </a:rPr>
              <a:t>Latest Hybris zip(5.7.0.5)</a:t>
            </a:r>
          </a:p>
          <a:p>
            <a:pPr marL="552450" indent="-278130" defTabSz="730548" fontAlgn="base">
              <a:spcBef>
                <a:spcPct val="20000"/>
              </a:spcBef>
              <a:spcAft>
                <a:spcPct val="0"/>
              </a:spcAft>
              <a:buClr>
                <a:schemeClr val="tx2"/>
              </a:buClr>
              <a:buFont typeface="Wingdings" pitchFamily="2" charset="2"/>
              <a:buChar char="ü"/>
            </a:pPr>
            <a:r>
              <a:rPr lang="sv-SE" sz="1440" dirty="0">
                <a:cs typeface="Calibri" pitchFamily="34" charset="0"/>
              </a:rPr>
              <a:t>Java (jdk 1.8) to be installed.</a:t>
            </a:r>
          </a:p>
          <a:p>
            <a:pPr marL="552450" indent="-278130" defTabSz="730548" fontAlgn="base">
              <a:spcBef>
                <a:spcPct val="20000"/>
              </a:spcBef>
              <a:spcAft>
                <a:spcPct val="0"/>
              </a:spcAft>
              <a:buClr>
                <a:schemeClr val="tx2"/>
              </a:buClr>
              <a:buFont typeface="Wingdings" pitchFamily="2" charset="2"/>
              <a:buChar char="ü"/>
            </a:pPr>
            <a:r>
              <a:rPr lang="sv-SE" sz="1440" dirty="0">
                <a:cs typeface="Calibri" pitchFamily="34" charset="0"/>
              </a:rPr>
              <a:t>Need to set path(jdk1.8\bin) &amp; class path.</a:t>
            </a:r>
          </a:p>
          <a:p>
            <a:pPr marL="552450" indent="-278130" defTabSz="730548" fontAlgn="base">
              <a:spcBef>
                <a:spcPct val="20000"/>
              </a:spcBef>
              <a:spcAft>
                <a:spcPct val="0"/>
              </a:spcAft>
              <a:buClr>
                <a:schemeClr val="tx2"/>
              </a:buClr>
              <a:buFont typeface="Wingdings" pitchFamily="2" charset="2"/>
              <a:buChar char="ü"/>
            </a:pPr>
            <a:endParaRPr lang="sv-SE" sz="1680" dirty="0">
              <a:cs typeface="Calibri" pitchFamily="34" charset="0"/>
            </a:endParaRPr>
          </a:p>
          <a:p>
            <a:pPr marL="279232" indent="-279232" defTabSz="730548" fontAlgn="base">
              <a:spcBef>
                <a:spcPct val="20000"/>
              </a:spcBef>
              <a:spcAft>
                <a:spcPct val="0"/>
              </a:spcAft>
              <a:buClr>
                <a:srgbClr val="009BCC"/>
              </a:buClr>
              <a:buFont typeface="Wingdings" pitchFamily="2" charset="2"/>
              <a:buChar char="§"/>
            </a:pPr>
            <a:r>
              <a:rPr lang="en-US" sz="1680" b="1" dirty="0">
                <a:solidFill>
                  <a:srgbClr val="000000"/>
                </a:solidFill>
                <a:cs typeface="Calibri" pitchFamily="34" charset="0"/>
              </a:rPr>
              <a:t>Hardware</a:t>
            </a:r>
            <a:r>
              <a:rPr lang="en-US" sz="1680" dirty="0">
                <a:solidFill>
                  <a:srgbClr val="000000"/>
                </a:solidFill>
                <a:cs typeface="Calibri" pitchFamily="34" charset="0"/>
              </a:rPr>
              <a:t> requirements:</a:t>
            </a:r>
            <a:endParaRPr lang="sv-SE" sz="1680"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r>
              <a:rPr lang="en-US" sz="1440" dirty="0">
                <a:cs typeface="Calibri" pitchFamily="34" charset="0"/>
              </a:rPr>
              <a:t>Processor: i5 or i7.</a:t>
            </a:r>
          </a:p>
          <a:p>
            <a:pPr marL="552450" indent="-278130" defTabSz="730548" fontAlgn="base">
              <a:spcBef>
                <a:spcPct val="20000"/>
              </a:spcBef>
              <a:spcAft>
                <a:spcPct val="0"/>
              </a:spcAft>
              <a:buClr>
                <a:schemeClr val="tx2"/>
              </a:buClr>
              <a:buFont typeface="Wingdings" pitchFamily="2" charset="2"/>
              <a:buChar char="ü"/>
            </a:pPr>
            <a:r>
              <a:rPr lang="sv-SE" sz="1440" dirty="0">
                <a:cs typeface="Calibri" pitchFamily="34" charset="0"/>
              </a:rPr>
              <a:t>RAM : 8GB.</a:t>
            </a: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pic>
        <p:nvPicPr>
          <p:cNvPr id="53250" name="Picture 2" descr="C:\Users\dusanx\Desktop\venky\system_req.jpg"/>
          <p:cNvPicPr>
            <a:picLocks noChangeAspect="1" noChangeArrowheads="1"/>
          </p:cNvPicPr>
          <p:nvPr/>
        </p:nvPicPr>
        <p:blipFill>
          <a:blip r:embed="rId2" cstate="print"/>
          <a:srcRect/>
          <a:stretch>
            <a:fillRect/>
          </a:stretch>
        </p:blipFill>
        <p:spPr bwMode="auto">
          <a:xfrm>
            <a:off x="5410195" y="685781"/>
            <a:ext cx="5972177" cy="5143500"/>
          </a:xfrm>
          <a:prstGeom prst="rect">
            <a:avLst/>
          </a:prstGeom>
          <a:noFill/>
        </p:spPr>
      </p:pic>
      <p:sp>
        <p:nvSpPr>
          <p:cNvPr id="9" name="Slide Number Placeholder 8"/>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5</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34709070"/>
      </p:ext>
    </p:ext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3250"/>
                                        </p:tgtEl>
                                        <p:attrNameLst>
                                          <p:attrName>style.visibility</p:attrName>
                                        </p:attrNameLst>
                                      </p:cBhvr>
                                      <p:to>
                                        <p:strVal val="visible"/>
                                      </p:to>
                                    </p:set>
                                    <p:anim calcmode="lin" valueType="num">
                                      <p:cBhvr>
                                        <p:cTn id="7" dur="1000" fill="hold"/>
                                        <p:tgtEl>
                                          <p:spTgt spid="53250"/>
                                        </p:tgtEl>
                                        <p:attrNameLst>
                                          <p:attrName>ppt_w</p:attrName>
                                        </p:attrNameLst>
                                      </p:cBhvr>
                                      <p:tavLst>
                                        <p:tav tm="0">
                                          <p:val>
                                            <p:fltVal val="0"/>
                                          </p:val>
                                        </p:tav>
                                        <p:tav tm="100000">
                                          <p:val>
                                            <p:strVal val="#ppt_w"/>
                                          </p:val>
                                        </p:tav>
                                      </p:tavLst>
                                    </p:anim>
                                    <p:anim calcmode="lin" valueType="num">
                                      <p:cBhvr>
                                        <p:cTn id="8" dur="1000" fill="hold"/>
                                        <p:tgtEl>
                                          <p:spTgt spid="53250"/>
                                        </p:tgtEl>
                                        <p:attrNameLst>
                                          <p:attrName>ppt_h</p:attrName>
                                        </p:attrNameLst>
                                      </p:cBhvr>
                                      <p:tavLst>
                                        <p:tav tm="0">
                                          <p:val>
                                            <p:fltVal val="0"/>
                                          </p:val>
                                        </p:tav>
                                        <p:tav tm="100000">
                                          <p:val>
                                            <p:strVal val="#ppt_h"/>
                                          </p:val>
                                        </p:tav>
                                      </p:tavLst>
                                    </p:anim>
                                    <p:anim calcmode="lin" valueType="num">
                                      <p:cBhvr>
                                        <p:cTn id="9" dur="1000" fill="hold"/>
                                        <p:tgtEl>
                                          <p:spTgt spid="53250"/>
                                        </p:tgtEl>
                                        <p:attrNameLst>
                                          <p:attrName>style.rotation</p:attrName>
                                        </p:attrNameLst>
                                      </p:cBhvr>
                                      <p:tavLst>
                                        <p:tav tm="0">
                                          <p:val>
                                            <p:fltVal val="90"/>
                                          </p:val>
                                        </p:tav>
                                        <p:tav tm="100000">
                                          <p:val>
                                            <p:fltVal val="0"/>
                                          </p:val>
                                        </p:tav>
                                      </p:tavLst>
                                    </p:anim>
                                    <p:animEffect transition="in" filter="fade">
                                      <p:cBhvr>
                                        <p:cTn id="10" dur="10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Architectural Overview</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GOALS</a:t>
            </a:r>
          </a:p>
          <a:p>
            <a:pPr marL="891540" lvl="2" indent="-278130">
              <a:buClr>
                <a:srgbClr val="009BCC"/>
              </a:buClr>
              <a:buFont typeface="Wingdings" pitchFamily="2" charset="2"/>
              <a:buChar char="ü"/>
            </a:pPr>
            <a:endParaRPr lang="en-GB"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The </a:t>
            </a:r>
            <a:r>
              <a:rPr lang="en-GB" sz="1440" dirty="0">
                <a:latin typeface="Arial" pitchFamily="34" charset="0"/>
                <a:cs typeface="Arial" pitchFamily="34" charset="0"/>
              </a:rPr>
              <a:t>main goal for Braintree-hybris integration is end-to-end </a:t>
            </a:r>
            <a:r>
              <a:rPr lang="en-GB" sz="1440" dirty="0">
                <a:latin typeface="Arial" pitchFamily="34" charset="0"/>
                <a:cs typeface="Arial" pitchFamily="34" charset="0"/>
              </a:rPr>
              <a:t>solution.</a:t>
            </a:r>
          </a:p>
          <a:p>
            <a:pPr marL="891540" lvl="2" indent="-278130">
              <a:buClr>
                <a:srgbClr val="009BCC"/>
              </a:buClr>
              <a:buFont typeface="Wingdings" pitchFamily="2" charset="2"/>
              <a:buChar char="ü"/>
            </a:pPr>
            <a:endParaRPr lang="en-GB"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This end-to-end solution is used </a:t>
            </a:r>
            <a:r>
              <a:rPr lang="en-GB" sz="1440" dirty="0">
                <a:latin typeface="Arial" pitchFamily="34" charset="0"/>
                <a:cs typeface="Arial" pitchFamily="34" charset="0"/>
              </a:rPr>
              <a:t>by merchants and developers with the most recent hybris platforms</a:t>
            </a:r>
            <a:r>
              <a:rPr lang="en-GB" sz="1440" dirty="0">
                <a:latin typeface="Arial" pitchFamily="34" charset="0"/>
                <a:cs typeface="Arial" pitchFamily="34" charset="0"/>
              </a:rPr>
              <a:t>.</a:t>
            </a:r>
          </a:p>
          <a:p>
            <a:pPr marL="891540" lvl="2" indent="-278130">
              <a:buClr>
                <a:srgbClr val="009BCC"/>
              </a:buClr>
              <a:buFont typeface="Wingdings" pitchFamily="2" charset="2"/>
              <a:buChar char="ü"/>
            </a:pPr>
            <a:endParaRPr lang="en-GB"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 </a:t>
            </a:r>
            <a:r>
              <a:rPr lang="en-GB" sz="1440" dirty="0">
                <a:latin typeface="Arial" pitchFamily="34" charset="0"/>
                <a:cs typeface="Arial" pitchFamily="34" charset="0"/>
              </a:rPr>
              <a:t>This solution should be easy to plug in, configure, and extend for particular business needs.</a:t>
            </a:r>
            <a:endParaRPr lang="en-US" sz="1440" dirty="0">
              <a:latin typeface="Arial" pitchFamily="34" charset="0"/>
              <a:cs typeface="Arial" pitchFamily="34" charset="0"/>
            </a:endParaRPr>
          </a:p>
          <a:p>
            <a:endParaRPr lang="en-US" dirty="0" smtClean="0"/>
          </a:p>
          <a:p>
            <a:pPr marL="548640" lvl="2" indent="-278130">
              <a:buClr>
                <a:srgbClr val="009BCC"/>
              </a:buClr>
              <a:buFont typeface="Wingdings" pitchFamily="2" charset="2"/>
              <a:buChar char="Ø"/>
            </a:pPr>
            <a:r>
              <a:rPr lang="en-GB" sz="1560" dirty="0">
                <a:latin typeface="Arial" pitchFamily="34" charset="0"/>
                <a:cs typeface="Arial" pitchFamily="34" charset="0"/>
              </a:rPr>
              <a:t>General </a:t>
            </a:r>
            <a:r>
              <a:rPr lang="en-GB" sz="1560" dirty="0">
                <a:latin typeface="Arial" pitchFamily="34" charset="0"/>
                <a:cs typeface="Arial" pitchFamily="34" charset="0"/>
              </a:rPr>
              <a:t>Braintree </a:t>
            </a:r>
            <a:r>
              <a:rPr lang="en-GB" sz="1560" dirty="0">
                <a:latin typeface="Arial" pitchFamily="34" charset="0"/>
                <a:cs typeface="Arial" pitchFamily="34" charset="0"/>
              </a:rPr>
              <a:t>v.zero payment flow </a:t>
            </a: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General Braintree v.zero payment flow was used in the integration and it is depicted on the diagram </a:t>
            </a:r>
          </a:p>
          <a:p>
            <a:pPr marL="548640" lvl="2" indent="-278130">
              <a:buClr>
                <a:srgbClr val="009BCC"/>
              </a:buClr>
              <a:buFont typeface="Wingdings" pitchFamily="2" charset="2"/>
              <a:buChar char="Ø"/>
            </a:pPr>
            <a:endParaRPr lang="en-US" sz="1560" dirty="0">
              <a:latin typeface="Arial" pitchFamily="34" charset="0"/>
              <a:cs typeface="Arial"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50</a:t>
            </a:fld>
            <a:endParaRPr lang="en-US" noProof="0" dirty="0"/>
          </a:p>
        </p:txBody>
      </p:sp>
    </p:spTree>
    <p:extLst>
      <p:ext uri="{BB962C8B-B14F-4D97-AF65-F5344CB8AC3E}">
        <p14:creationId xmlns:p14="http://schemas.microsoft.com/office/powerpoint/2010/main" val="4073544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51</a:t>
            </a:fld>
            <a:endParaRPr lang="en-US" noProof="0" dirty="0"/>
          </a:p>
        </p:txBody>
      </p:sp>
      <p:pic>
        <p:nvPicPr>
          <p:cNvPr id="5" name="Content Placeholder 4" descr="C:\Users\Oleg_Bovt\Desktop\diagram-overview.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29403" y="1440180"/>
            <a:ext cx="7941439" cy="4494698"/>
          </a:xfrm>
          <a:prstGeom prst="rect">
            <a:avLst/>
          </a:prstGeom>
          <a:noFill/>
          <a:ln>
            <a:solidFill>
              <a:srgbClr val="0070C0"/>
            </a:solidFill>
          </a:ln>
        </p:spPr>
      </p:pic>
      <p:sp>
        <p:nvSpPr>
          <p:cNvPr id="6" name="Rectangle 5"/>
          <p:cNvSpPr/>
          <p:nvPr/>
        </p:nvSpPr>
        <p:spPr>
          <a:xfrm>
            <a:off x="2898845" y="5916342"/>
            <a:ext cx="4069063" cy="432106"/>
          </a:xfrm>
          <a:prstGeom prst="rect">
            <a:avLst/>
          </a:prstGeom>
        </p:spPr>
        <p:txBody>
          <a:bodyPr wrap="none">
            <a:spAutoFit/>
          </a:bodyPr>
          <a:lstStyle/>
          <a:p>
            <a:pPr marL="548640">
              <a:lnSpc>
                <a:spcPct val="115000"/>
              </a:lnSpc>
              <a:spcAft>
                <a:spcPts val="720"/>
              </a:spcAft>
            </a:pPr>
            <a:r>
              <a:rPr lang="en-GB" sz="1920" i="1" dirty="0">
                <a:latin typeface="Arial" panose="020B0604020202020204" pitchFamily="34" charset="0"/>
                <a:ea typeface="Calibri" panose="020F0502020204030204" pitchFamily="34" charset="0"/>
                <a:cs typeface="Times New Roman" panose="02020603050405020304" pitchFamily="18" charset="0"/>
              </a:rPr>
              <a:t>Braintree v.zero</a:t>
            </a:r>
            <a:r>
              <a:rPr lang="en-GB" sz="1920" i="1" dirty="0">
                <a:solidFill>
                  <a:srgbClr val="000000"/>
                </a:solidFill>
                <a:latin typeface="Arial" panose="020B0604020202020204" pitchFamily="34" charset="0"/>
                <a:ea typeface="Calibri" panose="020F0502020204030204" pitchFamily="34" charset="0"/>
                <a:cs typeface="Times New Roman" panose="02020603050405020304" pitchFamily="18" charset="0"/>
              </a:rPr>
              <a:t> Checkout flow</a:t>
            </a:r>
            <a:endParaRPr lang="en-US" sz="192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1982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US" sz="1680" dirty="0">
                <a:latin typeface="Arial" pitchFamily="34" charset="0"/>
                <a:cs typeface="Arial" pitchFamily="34" charset="0"/>
              </a:rPr>
              <a:t>Plugin Checkout flow consists of next steps</a:t>
            </a:r>
            <a:r>
              <a:rPr lang="en-US" sz="1680" dirty="0">
                <a:latin typeface="Arial" pitchFamily="34" charset="0"/>
                <a:cs typeface="Arial" pitchFamily="34" charset="0"/>
              </a:rPr>
              <a:t>:</a:t>
            </a:r>
            <a:endParaRPr lang="en-US" sz="168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Braintree payment adapter generates client token using Braintree Java server SDK and sends this token to UI view for initializing Braintree JavaScript client SDK</a:t>
            </a:r>
            <a:r>
              <a:rPr lang="en-US" sz="1440" dirty="0">
                <a:latin typeface="Arial" pitchFamily="34" charset="0"/>
                <a:cs typeface="Arial" pitchFamily="34" charset="0"/>
              </a:rPr>
              <a:t>.</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Braintree JavaScript SDK collects customer payment information and sends payment information – like a credit card or a PayPal authorization – to Braintree server in exchange for a payment method nonce (representing customer payment authorization</a:t>
            </a:r>
            <a:r>
              <a:rPr lang="en-US" sz="1440" dirty="0">
                <a:latin typeface="Arial" pitchFamily="34" charset="0"/>
                <a:cs typeface="Arial" pitchFamily="34" charset="0"/>
              </a:rPr>
              <a:t>).</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BrainTreePaymentController (or PayPalPaymentController in case PayPal authorization via Braintree) receives payment method nonce along with payment details from UI and sends it to Braintree payment adapter. </a:t>
            </a:r>
            <a:r>
              <a:rPr lang="en-US" sz="1440" dirty="0">
                <a:latin typeface="Arial" pitchFamily="34" charset="0"/>
                <a:cs typeface="Arial" pitchFamily="34" charset="0"/>
              </a:rPr>
              <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dirty="0">
                <a:latin typeface="Arial" pitchFamily="34" charset="0"/>
                <a:cs typeface="Arial" pitchFamily="34" charset="0"/>
              </a:rPr>
              <a:t>Braintree payment adapter creates a transaction using a payment method nonce and payment details through Braintree Java API.</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52</a:t>
            </a:fld>
            <a:endParaRPr lang="en-US" noProof="0" dirty="0"/>
          </a:p>
        </p:txBody>
      </p:sp>
    </p:spTree>
    <p:extLst>
      <p:ext uri="{BB962C8B-B14F-4D97-AF65-F5344CB8AC3E}">
        <p14:creationId xmlns:p14="http://schemas.microsoft.com/office/powerpoint/2010/main" val="151641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US" sz="1680" dirty="0">
                <a:latin typeface="Arial" pitchFamily="34" charset="0"/>
                <a:cs typeface="Arial" pitchFamily="34" charset="0"/>
              </a:rPr>
              <a:t>The solution consists of 3 extensions: </a:t>
            </a:r>
            <a:r>
              <a:rPr lang="en-US" sz="1680" dirty="0">
                <a:latin typeface="Arial" pitchFamily="34" charset="0"/>
                <a:cs typeface="Arial" pitchFamily="34" charset="0"/>
              </a:rPr>
              <a:t/>
            </a:r>
            <a:br>
              <a:rPr lang="en-US" sz="1680" dirty="0">
                <a:latin typeface="Arial" pitchFamily="34" charset="0"/>
                <a:cs typeface="Arial" pitchFamily="34" charset="0"/>
              </a:rPr>
            </a:br>
            <a:endParaRPr lang="en-US" sz="1680" dirty="0">
              <a:latin typeface="Arial" pitchFamily="34" charset="0"/>
              <a:cs typeface="Arial" pitchFamily="34" charset="0"/>
            </a:endParaRPr>
          </a:p>
          <a:p>
            <a:pPr marL="891540" lvl="2" indent="-278130">
              <a:buClr>
                <a:srgbClr val="009BCC"/>
              </a:buClr>
              <a:buFont typeface="Wingdings" pitchFamily="2" charset="2"/>
              <a:buChar char="ü"/>
            </a:pPr>
            <a:r>
              <a:rPr lang="en-US" sz="1440" b="1" dirty="0">
                <a:latin typeface="Arial" pitchFamily="34" charset="0"/>
                <a:cs typeface="Arial" pitchFamily="34" charset="0"/>
              </a:rPr>
              <a:t>braintree</a:t>
            </a:r>
            <a:r>
              <a:rPr lang="en-US" sz="1440" dirty="0">
                <a:latin typeface="Arial" pitchFamily="34" charset="0"/>
                <a:cs typeface="Arial" pitchFamily="34" charset="0"/>
              </a:rPr>
              <a:t> - extension contains business logic to communicate with Braintree server through the Braintree API</a:t>
            </a:r>
            <a:r>
              <a:rPr lang="en-US" sz="1440" dirty="0">
                <a:latin typeface="Arial" pitchFamily="34" charset="0"/>
                <a:cs typeface="Arial" pitchFamily="34" charset="0"/>
              </a:rPr>
              <a:t>.</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b="1" dirty="0">
                <a:latin typeface="Arial" pitchFamily="34" charset="0"/>
                <a:cs typeface="Arial" pitchFamily="34" charset="0"/>
              </a:rPr>
              <a:t>braintreecscockpit</a:t>
            </a:r>
            <a:r>
              <a:rPr lang="en-US" sz="1440" dirty="0">
                <a:latin typeface="Arial" pitchFamily="34" charset="0"/>
                <a:cs typeface="Arial" pitchFamily="34" charset="0"/>
              </a:rPr>
              <a:t> - extension that extends hybris Customer Service Cockpit with Braintree specific functionality</a:t>
            </a:r>
            <a:r>
              <a:rPr lang="en-US" sz="1440" dirty="0">
                <a:latin typeface="Arial" pitchFamily="34" charset="0"/>
                <a:cs typeface="Arial" pitchFamily="34" charset="0"/>
              </a:rPr>
              <a:t>.</a:t>
            </a:r>
            <a:br>
              <a:rPr lang="en-US"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US" sz="1440" b="1" dirty="0">
                <a:latin typeface="Arial" pitchFamily="34" charset="0"/>
                <a:cs typeface="Arial" pitchFamily="34" charset="0"/>
              </a:rPr>
              <a:t>braintreeb2baddon</a:t>
            </a:r>
            <a:r>
              <a:rPr lang="en-US" sz="1440" dirty="0">
                <a:latin typeface="Arial" pitchFamily="34" charset="0"/>
                <a:cs typeface="Arial" pitchFamily="34" charset="0"/>
              </a:rPr>
              <a:t> - extensions that were built on hybris AddOn concept which was introduced in 5.0 hybris version. This allowed us to add functionality to B2B Accelerator without touching the core code base. That approach is in accordance with hybris best practice recommendations when logic and storefront- related features are in separate extensions, braintreb2baddon is installed for hybris B2B Accelerator 5.7. </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53</a:t>
            </a:fld>
            <a:endParaRPr lang="en-US" noProof="0" dirty="0"/>
          </a:p>
        </p:txBody>
      </p:sp>
    </p:spTree>
    <p:extLst>
      <p:ext uri="{BB962C8B-B14F-4D97-AF65-F5344CB8AC3E}">
        <p14:creationId xmlns:p14="http://schemas.microsoft.com/office/powerpoint/2010/main" val="1457391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760"/>
            <a:ext cx="10972800" cy="1188000"/>
          </a:xfrm>
        </p:spPr>
        <p:txBody>
          <a:bodyPr/>
          <a:lstStyle/>
          <a:p>
            <a:pPr marL="730548" lvl="1" indent="-730548" algn="ctr" defTabSz="935102" rtl="0" fontAlgn="base">
              <a:lnSpc>
                <a:spcPct val="90000"/>
              </a:lnSpc>
              <a:spcBef>
                <a:spcPct val="0"/>
              </a:spcBef>
              <a:spcAft>
                <a:spcPct val="0"/>
              </a:spcAft>
            </a:pPr>
            <a:r>
              <a:rPr lang="en-GB" sz="3120" b="1" kern="1200" dirty="0">
                <a:solidFill>
                  <a:schemeClr val="tx2"/>
                </a:solidFill>
                <a:latin typeface="+mj-lt"/>
                <a:ea typeface="+mj-ea"/>
                <a:cs typeface="+mj-cs"/>
              </a:rPr>
              <a:t>Process View</a:t>
            </a:r>
            <a:r>
              <a:rPr lang="en-US" sz="3120" b="1" kern="1200" dirty="0">
                <a:solidFill>
                  <a:schemeClr val="tx2"/>
                </a:solidFill>
                <a:latin typeface="+mj-lt"/>
                <a:ea typeface="+mj-ea"/>
                <a:cs typeface="+mj-cs"/>
              </a:rPr>
              <a:t/>
            </a:r>
            <a:br>
              <a:rPr lang="en-US" sz="3120" b="1" kern="1200" dirty="0">
                <a:solidFill>
                  <a:schemeClr val="tx2"/>
                </a:solidFill>
                <a:latin typeface="+mj-lt"/>
                <a:ea typeface="+mj-ea"/>
                <a:cs typeface="+mj-cs"/>
              </a:rPr>
            </a:br>
            <a:endParaRPr lang="en-US" sz="3120" b="1" kern="1200" dirty="0">
              <a:solidFill>
                <a:schemeClr val="tx2"/>
              </a:solidFill>
              <a:latin typeface="+mj-lt"/>
              <a:ea typeface="+mj-ea"/>
              <a:cs typeface="+mj-cs"/>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54</a:t>
            </a:fld>
            <a:endParaRPr lang="en-US" noProof="0" dirty="0"/>
          </a:p>
        </p:txBody>
      </p:sp>
      <p:pic>
        <p:nvPicPr>
          <p:cNvPr id="5" name="Content Placeholder 4" descr="C:\Users\Oleg_Bovt\Desktop\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1268760"/>
            <a:ext cx="8122502" cy="4234070"/>
          </a:xfrm>
          <a:prstGeom prst="rect">
            <a:avLst/>
          </a:prstGeom>
          <a:noFill/>
          <a:ln>
            <a:solidFill>
              <a:srgbClr val="0070C0"/>
            </a:solidFill>
          </a:ln>
        </p:spPr>
      </p:pic>
    </p:spTree>
    <p:extLst>
      <p:ext uri="{BB962C8B-B14F-4D97-AF65-F5344CB8AC3E}">
        <p14:creationId xmlns:p14="http://schemas.microsoft.com/office/powerpoint/2010/main" val="837230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pPr marL="891540" lvl="2" indent="-278130">
              <a:buClr>
                <a:srgbClr val="009BCC"/>
              </a:buClr>
              <a:buFont typeface="Wingdings" pitchFamily="2" charset="2"/>
              <a:buChar char="ü"/>
            </a:pPr>
            <a:endParaRPr lang="en-GB" sz="1440" dirty="0">
              <a:latin typeface="Arial" pitchFamily="34" charset="0"/>
              <a:cs typeface="Arial" pitchFamily="34" charset="0"/>
            </a:endParaRPr>
          </a:p>
          <a:p>
            <a:pPr marL="548640" lvl="2" indent="-278130">
              <a:buClr>
                <a:srgbClr val="009BCC"/>
              </a:buClr>
              <a:buFont typeface="Wingdings" pitchFamily="2" charset="2"/>
              <a:buChar char="Ø"/>
            </a:pPr>
            <a:r>
              <a:rPr lang="en-GB" sz="1920" dirty="0">
                <a:latin typeface="Arial" pitchFamily="34" charset="0"/>
                <a:cs typeface="Arial" pitchFamily="34" charset="0"/>
              </a:rPr>
              <a:t>Interaction diagram demonstrates the add-on layering approach</a:t>
            </a:r>
            <a:endParaRPr lang="en-US" sz="1920" dirty="0">
              <a:latin typeface="Arial" pitchFamily="34" charset="0"/>
              <a:cs typeface="Arial" pitchFamily="34" charset="0"/>
            </a:endParaRPr>
          </a:p>
          <a:p>
            <a:pPr marL="891540" lvl="2" indent="-278130">
              <a:buClr>
                <a:srgbClr val="009BCC"/>
              </a:buClr>
              <a:buFont typeface="Wingdings" pitchFamily="2" charset="2"/>
              <a:buChar char="ü"/>
            </a:pPr>
            <a:endParaRPr lang="en-GB"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Once </a:t>
            </a:r>
            <a:r>
              <a:rPr lang="en-GB" sz="1440" dirty="0">
                <a:latin typeface="Arial" pitchFamily="34" charset="0"/>
                <a:cs typeface="Arial" pitchFamily="34" charset="0"/>
              </a:rPr>
              <a:t>a merchant generates a Client Token, the merchant invokes the Braintree JavaScript SDK to display the 'Hosted Fields' (credit card number, expiration date, and cvv2) and/or PayPal shortcut button (PayPal integration via Braintree</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After the customer enters their card details, the Braintree JavaScript SDK captures the card number, expiration date, and cvv2 details and upon the form being submitted, receives a payment method nonce from Braintree server</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In case of PayPal integration via Braintree - PayPal checkout flow is initiated, and in case successful customer authorization payment method nonce is returned from Braintree server</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Payment method nonce along with payment details is sent from UI to merchant server</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Braintree payment adapter creates a transaction using a payment method nonce and payment details through Braintree Java API.</a:t>
            </a:r>
            <a:endParaRPr lang="en-US" sz="1440" dirty="0">
              <a:latin typeface="Arial" pitchFamily="34" charset="0"/>
              <a:cs typeface="Arial"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55</a:t>
            </a:fld>
            <a:endParaRPr lang="en-US" noProof="0" dirty="0"/>
          </a:p>
        </p:txBody>
      </p:sp>
    </p:spTree>
    <p:extLst>
      <p:ext uri="{BB962C8B-B14F-4D97-AF65-F5344CB8AC3E}">
        <p14:creationId xmlns:p14="http://schemas.microsoft.com/office/powerpoint/2010/main" val="3392865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Security</a:t>
            </a:r>
            <a:endParaRPr lang="en-US" dirty="0"/>
          </a:p>
        </p:txBody>
      </p:sp>
      <p:sp>
        <p:nvSpPr>
          <p:cNvPr id="8" name="Content Placeholder 7"/>
          <p:cNvSpPr>
            <a:spLocks noGrp="1"/>
          </p:cNvSpPr>
          <p:nvPr>
            <p:ph idx="1"/>
          </p:nvPr>
        </p:nvSpPr>
        <p:spPr/>
        <p:txBody>
          <a:bodyPr/>
          <a:lstStyle/>
          <a:p>
            <a:pPr marL="548640" lvl="2" indent="-278130">
              <a:buClr>
                <a:srgbClr val="009BCC"/>
              </a:buClr>
              <a:buFont typeface="Wingdings" pitchFamily="2" charset="2"/>
              <a:buChar char="Ø"/>
            </a:pPr>
            <a:r>
              <a:rPr lang="en-US" sz="1920" dirty="0">
                <a:latin typeface="Arial" pitchFamily="34" charset="0"/>
                <a:cs typeface="Arial" pitchFamily="34" charset="0"/>
              </a:rPr>
              <a:t>In order to work with Braintree payment gateway, valid credentials including public and private keys need to be obtained and used</a:t>
            </a:r>
            <a:r>
              <a:rPr lang="en-US" sz="1920" dirty="0">
                <a:latin typeface="Arial" pitchFamily="34" charset="0"/>
                <a:cs typeface="Arial" pitchFamily="34" charset="0"/>
              </a:rPr>
              <a:t>:</a:t>
            </a:r>
            <a:br>
              <a:rPr lang="en-US" sz="1920" dirty="0">
                <a:latin typeface="Arial" pitchFamily="34" charset="0"/>
                <a:cs typeface="Arial" pitchFamily="34" charset="0"/>
              </a:rPr>
            </a:br>
            <a:endParaRPr lang="en-US" sz="192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braintree.merchant_id=vbjt6q2zp8nq4vgh</a:t>
            </a: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braintree.public_key=7zyy96mftydc47sp</a:t>
            </a: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braintree.private_key=2a48f4b9a1ca941a4eec76eaca037d8e</a:t>
            </a:r>
          </a:p>
          <a:p>
            <a:pPr marL="891540" lvl="2" indent="-278130">
              <a:buClr>
                <a:srgbClr val="009BCC"/>
              </a:buClr>
              <a:buFont typeface="Wingdings" pitchFamily="2" charset="2"/>
              <a:buChar char="ü"/>
            </a:pPr>
            <a:endParaRPr lang="en-US" sz="1440" dirty="0">
              <a:latin typeface="Arial" pitchFamily="34" charset="0"/>
              <a:cs typeface="Arial" pitchFamily="34" charset="0"/>
            </a:endParaRPr>
          </a:p>
          <a:p>
            <a:pPr marL="270510" lvl="2" indent="0">
              <a:buClr>
                <a:srgbClr val="009BCC"/>
              </a:buClr>
              <a:buNone/>
            </a:pPr>
            <a:r>
              <a:rPr lang="en-US" sz="1440" dirty="0">
                <a:latin typeface="Arial" pitchFamily="34" charset="0"/>
                <a:cs typeface="Arial" pitchFamily="34" charset="0"/>
              </a:rPr>
              <a:t>Note: This </a:t>
            </a:r>
            <a:r>
              <a:rPr lang="en-US" sz="1440" dirty="0">
                <a:latin typeface="Arial" pitchFamily="34" charset="0"/>
                <a:cs typeface="Arial" pitchFamily="34" charset="0"/>
              </a:rPr>
              <a:t>is just an example of credentials; don’t try to use them for any purposes. You have to register on Braintree Sandbox to get those credentials</a:t>
            </a:r>
            <a:r>
              <a:rPr lang="en-US" sz="1440" dirty="0">
                <a:latin typeface="Arial" pitchFamily="34" charset="0"/>
                <a:cs typeface="Arial" pitchFamily="34" charset="0"/>
              </a:rPr>
              <a:t>.</a:t>
            </a:r>
            <a:endParaRPr lang="en-US" sz="1440" dirty="0">
              <a:latin typeface="Arial" pitchFamily="34" charset="0"/>
              <a:cs typeface="Arial" pitchFamily="34" charset="0"/>
            </a:endParaRPr>
          </a:p>
          <a:p>
            <a:endParaRPr lang="en-US" b="1" dirty="0" smtClean="0"/>
          </a:p>
          <a:p>
            <a:endParaRPr lang="en-US" b="1" dirty="0"/>
          </a:p>
        </p:txBody>
      </p:sp>
    </p:spTree>
    <p:extLst>
      <p:ext uri="{BB962C8B-B14F-4D97-AF65-F5344CB8AC3E}">
        <p14:creationId xmlns:p14="http://schemas.microsoft.com/office/powerpoint/2010/main" val="166559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PayPal Express checkout</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US" sz="1680" dirty="0">
                <a:latin typeface="Arial" pitchFamily="34" charset="0"/>
                <a:cs typeface="Arial" pitchFamily="34" charset="0"/>
              </a:rPr>
              <a:t>One-time </a:t>
            </a:r>
            <a:r>
              <a:rPr lang="en-US" sz="1680" dirty="0">
                <a:latin typeface="Arial" pitchFamily="34" charset="0"/>
                <a:cs typeface="Arial" pitchFamily="34" charset="0"/>
              </a:rPr>
              <a:t>payment </a:t>
            </a:r>
            <a:r>
              <a:rPr lang="en-US" sz="1680" dirty="0">
                <a:latin typeface="Arial" pitchFamily="34" charset="0"/>
                <a:cs typeface="Arial" pitchFamily="34" charset="0"/>
              </a:rPr>
              <a:t>checkout.</a:t>
            </a:r>
            <a:br>
              <a:rPr lang="en-US" sz="1680" dirty="0">
                <a:latin typeface="Arial" pitchFamily="34" charset="0"/>
                <a:cs typeface="Arial" pitchFamily="34" charset="0"/>
              </a:rPr>
            </a:br>
            <a:endParaRPr lang="en-US" sz="1680" dirty="0">
              <a:latin typeface="Arial" pitchFamily="34" charset="0"/>
              <a:cs typeface="Arial" pitchFamily="34" charset="0"/>
            </a:endParaRPr>
          </a:p>
          <a:p>
            <a:pPr marL="548640" lvl="2" indent="-278130">
              <a:buClr>
                <a:srgbClr val="009BCC"/>
              </a:buClr>
              <a:buFont typeface="Wingdings" pitchFamily="2" charset="2"/>
              <a:buChar char="Ø"/>
            </a:pPr>
            <a:r>
              <a:rPr lang="en-US" sz="1680" dirty="0">
                <a:latin typeface="Arial" pitchFamily="34" charset="0"/>
                <a:cs typeface="Arial" pitchFamily="34" charset="0"/>
              </a:rPr>
              <a:t>It </a:t>
            </a:r>
            <a:r>
              <a:rPr lang="en-US" sz="1680" dirty="0">
                <a:latin typeface="Arial" pitchFamily="34" charset="0"/>
                <a:cs typeface="Arial" pitchFamily="34" charset="0"/>
              </a:rPr>
              <a:t>offers a </a:t>
            </a:r>
            <a:r>
              <a:rPr lang="en-US" sz="1680" dirty="0">
                <a:latin typeface="Arial" pitchFamily="34" charset="0"/>
                <a:cs typeface="Arial" pitchFamily="34" charset="0"/>
              </a:rPr>
              <a:t>streamlined (velocity is constant/varies at regular interval) </a:t>
            </a:r>
            <a:r>
              <a:rPr lang="en-US" sz="1680" dirty="0">
                <a:latin typeface="Arial" pitchFamily="34" charset="0"/>
                <a:cs typeface="Arial" pitchFamily="34" charset="0"/>
              </a:rPr>
              <a:t>checkout flow that keeps customers local to your website throughout the payment authorization process</a:t>
            </a:r>
            <a:r>
              <a:rPr lang="en-US" sz="1680" dirty="0">
                <a:latin typeface="Arial" pitchFamily="34" charset="0"/>
                <a:cs typeface="Arial" pitchFamily="34" charset="0"/>
              </a:rPr>
              <a:t>.</a:t>
            </a:r>
            <a:br>
              <a:rPr lang="en-US" sz="1680" dirty="0">
                <a:latin typeface="Arial" pitchFamily="34" charset="0"/>
                <a:cs typeface="Arial" pitchFamily="34" charset="0"/>
              </a:rPr>
            </a:br>
            <a:endParaRPr lang="en-US" sz="1680" dirty="0">
              <a:latin typeface="Arial" pitchFamily="34" charset="0"/>
              <a:cs typeface="Arial" pitchFamily="34" charset="0"/>
            </a:endParaRPr>
          </a:p>
          <a:p>
            <a:pPr marL="548640" lvl="2" indent="-278130">
              <a:buClr>
                <a:srgbClr val="009BCC"/>
              </a:buClr>
              <a:buFont typeface="Wingdings" pitchFamily="2" charset="2"/>
              <a:buChar char="Ø"/>
            </a:pPr>
            <a:r>
              <a:rPr lang="en-US" sz="1680" dirty="0">
                <a:latin typeface="Arial" pitchFamily="34" charset="0"/>
                <a:cs typeface="Arial" pitchFamily="34" charset="0"/>
              </a:rPr>
              <a:t>Checkout </a:t>
            </a:r>
            <a:r>
              <a:rPr lang="en-US" sz="1680" dirty="0">
                <a:latin typeface="Arial" pitchFamily="34" charset="0"/>
                <a:cs typeface="Arial" pitchFamily="34" charset="0"/>
              </a:rPr>
              <a:t>with PayPal supports the following features</a:t>
            </a:r>
            <a:r>
              <a:rPr lang="en-US" sz="1680" dirty="0">
                <a:latin typeface="Arial" pitchFamily="34" charset="0"/>
                <a:cs typeface="Arial" pitchFamily="34" charset="0"/>
              </a:rPr>
              <a:t>:</a:t>
            </a:r>
          </a:p>
          <a:p>
            <a:pPr marL="962026" lvl="2" indent="-339090">
              <a:buClr>
                <a:srgbClr val="009BCC"/>
              </a:buClr>
              <a:buFont typeface="Wingdings" pitchFamily="2" charset="2"/>
              <a:buChar char="ü"/>
            </a:pPr>
            <a:r>
              <a:rPr lang="en-US" sz="1440" dirty="0">
                <a:latin typeface="Arial" pitchFamily="34" charset="0"/>
                <a:cs typeface="Arial" pitchFamily="34" charset="0"/>
              </a:rPr>
              <a:t>Select </a:t>
            </a:r>
            <a:r>
              <a:rPr lang="en-US" sz="1440" dirty="0">
                <a:latin typeface="Arial" pitchFamily="34" charset="0"/>
                <a:cs typeface="Arial" pitchFamily="34" charset="0"/>
              </a:rPr>
              <a:t>or add shipping addresses in the PayPal </a:t>
            </a:r>
            <a:r>
              <a:rPr lang="en-US" sz="1440" dirty="0">
                <a:latin typeface="Arial" pitchFamily="34" charset="0"/>
                <a:cs typeface="Arial" pitchFamily="34" charset="0"/>
              </a:rPr>
              <a:t>account</a:t>
            </a:r>
          </a:p>
          <a:p>
            <a:pPr marL="962026" lvl="2" indent="-339090">
              <a:buClr>
                <a:srgbClr val="009BCC"/>
              </a:buClr>
              <a:buFont typeface="Wingdings" pitchFamily="2" charset="2"/>
              <a:buChar char="ü"/>
            </a:pPr>
            <a:r>
              <a:rPr lang="en-US" sz="1440" dirty="0">
                <a:latin typeface="Arial" pitchFamily="34" charset="0"/>
                <a:cs typeface="Arial" pitchFamily="34" charset="0"/>
              </a:rPr>
              <a:t>Select or add funding instruments in the PayPal </a:t>
            </a:r>
            <a:r>
              <a:rPr lang="en-US" sz="1440" dirty="0">
                <a:latin typeface="Arial" pitchFamily="34" charset="0"/>
                <a:cs typeface="Arial" pitchFamily="34" charset="0"/>
              </a:rPr>
              <a:t>account</a:t>
            </a:r>
          </a:p>
          <a:p>
            <a:pPr marL="962026" lvl="2" indent="-339090">
              <a:buClr>
                <a:srgbClr val="009BCC"/>
              </a:buClr>
              <a:buFont typeface="Wingdings" pitchFamily="2" charset="2"/>
              <a:buChar char="ü"/>
            </a:pPr>
            <a:r>
              <a:rPr lang="en-US" sz="1440" dirty="0">
                <a:latin typeface="Arial" pitchFamily="34" charset="0"/>
                <a:cs typeface="Arial" pitchFamily="34" charset="0"/>
              </a:rPr>
              <a:t>PayPal One Touch for web</a:t>
            </a:r>
            <a:endParaRPr lang="en-US" sz="1440" dirty="0">
              <a:latin typeface="Arial" pitchFamily="34" charset="0"/>
              <a:cs typeface="Arial" pitchFamily="34" charset="0"/>
            </a:endParaRPr>
          </a:p>
          <a:p>
            <a:pPr marL="962026" lvl="2" indent="-339090">
              <a:buClr>
                <a:srgbClr val="009BCC"/>
              </a:buClr>
              <a:buFont typeface="Wingdings" pitchFamily="2" charset="2"/>
              <a:buChar char="ü"/>
            </a:pPr>
            <a:r>
              <a:rPr lang="en-US" sz="1440" dirty="0">
                <a:latin typeface="Arial" pitchFamily="34" charset="0"/>
                <a:cs typeface="Arial" pitchFamily="34" charset="0"/>
              </a:rPr>
              <a:t>Two factor authentication support (currently only for US, UK, CA, DE, AT, and AU</a:t>
            </a:r>
            <a:r>
              <a:rPr lang="en-US" sz="1440" dirty="0">
                <a:latin typeface="Arial" pitchFamily="34" charset="0"/>
                <a:cs typeface="Arial" pitchFamily="34" charset="0"/>
              </a:rPr>
              <a:t>)</a:t>
            </a:r>
          </a:p>
          <a:p>
            <a:pPr marL="962026" lvl="2" indent="-339090">
              <a:buClr>
                <a:srgbClr val="009BCC"/>
              </a:buClr>
              <a:buFont typeface="Wingdings" pitchFamily="2" charset="2"/>
              <a:buChar char="ü"/>
            </a:pPr>
            <a:endParaRPr lang="en-US" sz="1440" dirty="0">
              <a:latin typeface="Arial" pitchFamily="34" charset="0"/>
              <a:cs typeface="Arial" pitchFamily="34" charset="0"/>
            </a:endParaRPr>
          </a:p>
          <a:p>
            <a:pPr marL="548640" lvl="2" indent="-278130">
              <a:buClr>
                <a:srgbClr val="009BCC"/>
              </a:buClr>
              <a:buFont typeface="Wingdings" pitchFamily="2" charset="2"/>
              <a:buChar char="Ø"/>
            </a:pPr>
            <a:r>
              <a:rPr lang="en-US" sz="1680" dirty="0">
                <a:latin typeface="Arial" pitchFamily="34" charset="0"/>
                <a:cs typeface="Arial" pitchFamily="34" charset="0"/>
              </a:rPr>
              <a:t>Typical use cases for the Checkout With PayPal flow:</a:t>
            </a:r>
          </a:p>
          <a:p>
            <a:pPr marL="962026" lvl="2" indent="-339090">
              <a:buClr>
                <a:srgbClr val="009BCC"/>
              </a:buClr>
              <a:buFont typeface="Wingdings" pitchFamily="2" charset="2"/>
              <a:buChar char="ü"/>
            </a:pPr>
            <a:r>
              <a:rPr lang="en-US" sz="1440" dirty="0">
                <a:latin typeface="Arial" pitchFamily="34" charset="0"/>
                <a:cs typeface="Arial" pitchFamily="34" charset="0"/>
              </a:rPr>
              <a:t>Checkout from Cart/Product pages </a:t>
            </a:r>
          </a:p>
          <a:p>
            <a:pPr marL="962026" lvl="2" indent="-339090">
              <a:buClr>
                <a:srgbClr val="009BCC"/>
              </a:buClr>
              <a:buFont typeface="Wingdings" pitchFamily="2" charset="2"/>
              <a:buChar char="ü"/>
            </a:pPr>
            <a:r>
              <a:rPr lang="en-US" sz="1440" dirty="0">
                <a:latin typeface="Arial" pitchFamily="34" charset="0"/>
                <a:cs typeface="Arial" pitchFamily="34" charset="0"/>
              </a:rPr>
              <a:t>Checkout page replacement </a:t>
            </a:r>
          </a:p>
          <a:p>
            <a:pPr marL="962026" lvl="2" indent="-339090">
              <a:buClr>
                <a:srgbClr val="009BCC"/>
              </a:buClr>
              <a:buFont typeface="Wingdings" pitchFamily="2" charset="2"/>
              <a:buChar char="ü"/>
            </a:pPr>
            <a:endParaRPr lang="en-US" sz="1440" dirty="0">
              <a:latin typeface="Arial" pitchFamily="34" charset="0"/>
              <a:cs typeface="Arial"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57</a:t>
            </a:fld>
            <a:endParaRPr lang="en-US" noProof="0" dirty="0"/>
          </a:p>
        </p:txBody>
      </p:sp>
      <p:sp>
        <p:nvSpPr>
          <p:cNvPr id="8" name="Rectangle 4"/>
          <p:cNvSpPr>
            <a:spLocks noChangeArrowheads="1"/>
          </p:cNvSpPr>
          <p:nvPr/>
        </p:nvSpPr>
        <p:spPr bwMode="auto">
          <a:xfrm>
            <a:off x="609601" y="52721"/>
            <a:ext cx="221664"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endParaRPr lang="en-US" sz="2160" dirty="0">
              <a:latin typeface="Arial" panose="020B0604020202020204" pitchFamily="34" charset="0"/>
            </a:endParaRPr>
          </a:p>
        </p:txBody>
      </p:sp>
    </p:spTree>
    <p:extLst>
      <p:ext uri="{BB962C8B-B14F-4D97-AF65-F5344CB8AC3E}">
        <p14:creationId xmlns:p14="http://schemas.microsoft.com/office/powerpoint/2010/main" val="1099907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r>
            <a:br>
              <a:rPr lang="en-US" dirty="0" smtClean="0"/>
            </a:br>
            <a:r>
              <a:rPr lang="en-US" dirty="0" smtClean="0"/>
              <a:t>Cont..</a:t>
            </a:r>
            <a:endParaRPr lang="en-US" dirty="0"/>
          </a:p>
        </p:txBody>
      </p:sp>
      <p:sp>
        <p:nvSpPr>
          <p:cNvPr id="3" name="Content Placeholder 2"/>
          <p:cNvSpPr>
            <a:spLocks noGrp="1"/>
          </p:cNvSpPr>
          <p:nvPr>
            <p:ph idx="1"/>
          </p:nvPr>
        </p:nvSpPr>
        <p:spPr/>
        <p:txBody>
          <a:bodyPr/>
          <a:lstStyle/>
          <a:p>
            <a:r>
              <a:rPr lang="en-US" sz="1680" dirty="0">
                <a:latin typeface="Arial" pitchFamily="34" charset="0"/>
                <a:cs typeface="Arial" pitchFamily="34" charset="0"/>
              </a:rPr>
              <a:t>For </a:t>
            </a:r>
            <a:r>
              <a:rPr lang="en-GB" sz="1680" dirty="0">
                <a:latin typeface="Arial" pitchFamily="34" charset="0"/>
                <a:cs typeface="Arial" pitchFamily="34" charset="0"/>
              </a:rPr>
              <a:t>Express Checkout with PayPal </a:t>
            </a:r>
            <a:r>
              <a:rPr lang="en-US" sz="1680" dirty="0">
                <a:latin typeface="Arial" pitchFamily="34" charset="0"/>
                <a:cs typeface="Arial" pitchFamily="34" charset="0"/>
              </a:rPr>
              <a:t>Address page is skipped (shortcut) in order to speed up the checkout time</a:t>
            </a:r>
            <a:r>
              <a:rPr lang="en-US" sz="1680" dirty="0">
                <a:latin typeface="Arial" pitchFamily="34" charset="0"/>
                <a:cs typeface="Arial" pitchFamily="34" charset="0"/>
              </a:rPr>
              <a:t>.</a:t>
            </a:r>
          </a:p>
          <a:p>
            <a:r>
              <a:rPr lang="en-US" sz="1680" dirty="0">
                <a:latin typeface="Arial" pitchFamily="34" charset="0"/>
                <a:cs typeface="Arial" pitchFamily="34" charset="0"/>
              </a:rPr>
              <a:t>Shipping and billing addresses are returned from PayPal account.</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58</a:t>
            </a:fld>
            <a:endParaRPr lang="en-US" noProof="0" dirty="0"/>
          </a:p>
        </p:txBody>
      </p:sp>
      <p:pic>
        <p:nvPicPr>
          <p:cNvPr id="5" name="Picture 4" descr="C:\Users\Dell\Desktop\XO-w-PP-flow.png"/>
          <p:cNvPicPr/>
          <p:nvPr/>
        </p:nvPicPr>
        <p:blipFill>
          <a:blip r:embed="rId2">
            <a:extLst>
              <a:ext uri="{28A0092B-C50C-407E-A947-70E740481C1C}">
                <a14:useLocalDpi xmlns:a14="http://schemas.microsoft.com/office/drawing/2010/main" val="0"/>
              </a:ext>
            </a:extLst>
          </a:blip>
          <a:srcRect/>
          <a:stretch>
            <a:fillRect/>
          </a:stretch>
        </p:blipFill>
        <p:spPr bwMode="auto">
          <a:xfrm>
            <a:off x="2293978" y="2663615"/>
            <a:ext cx="8036093" cy="3456384"/>
          </a:xfrm>
          <a:prstGeom prst="rect">
            <a:avLst/>
          </a:prstGeom>
          <a:noFill/>
          <a:ln>
            <a:noFill/>
          </a:ln>
        </p:spPr>
      </p:pic>
    </p:spTree>
    <p:extLst>
      <p:ext uri="{BB962C8B-B14F-4D97-AF65-F5344CB8AC3E}">
        <p14:creationId xmlns:p14="http://schemas.microsoft.com/office/powerpoint/2010/main" val="690063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1" indent="-730548" algn="ctr" defTabSz="935102" rtl="0" fontAlgn="base">
              <a:lnSpc>
                <a:spcPct val="90000"/>
              </a:lnSpc>
              <a:spcBef>
                <a:spcPct val="0"/>
              </a:spcBef>
              <a:spcAft>
                <a:spcPct val="0"/>
              </a:spcAft>
            </a:pPr>
            <a:r>
              <a:rPr lang="en-GB" sz="3120" b="1" kern="1200" dirty="0">
                <a:solidFill>
                  <a:schemeClr val="tx2"/>
                </a:solidFill>
                <a:latin typeface="Cambria Math" pitchFamily="18" charset="0"/>
                <a:ea typeface="Cambria Math" pitchFamily="18" charset="0"/>
                <a:cs typeface="+mj-cs"/>
              </a:rPr>
              <a:t>Configuration with PayPal</a:t>
            </a:r>
            <a:r>
              <a:rPr lang="en-US" sz="3120" b="1" kern="1200" dirty="0">
                <a:solidFill>
                  <a:schemeClr val="tx2"/>
                </a:solidFill>
                <a:latin typeface="Cambria Math" pitchFamily="18" charset="0"/>
                <a:ea typeface="Cambria Math" pitchFamily="18" charset="0"/>
                <a:cs typeface="+mj-cs"/>
              </a:rPr>
              <a:t/>
            </a:r>
            <a:br>
              <a:rPr lang="en-US" sz="3120" b="1" kern="1200" dirty="0">
                <a:solidFill>
                  <a:schemeClr val="tx2"/>
                </a:solidFill>
                <a:latin typeface="Cambria Math" pitchFamily="18" charset="0"/>
                <a:ea typeface="Cambria Math" pitchFamily="18" charset="0"/>
                <a:cs typeface="+mj-cs"/>
              </a:rPr>
            </a:br>
            <a:endParaRPr lang="en-US" sz="312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a:xfrm>
            <a:off x="911424" y="1199698"/>
            <a:ext cx="10972800" cy="4680000"/>
          </a:xfrm>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For development and testing purposes you firstly need to register PayPal Sandbox business account at </a:t>
            </a:r>
            <a:r>
              <a:rPr lang="en-GB" sz="1560" dirty="0">
                <a:latin typeface="Arial" pitchFamily="34" charset="0"/>
                <a:cs typeface="Arial" pitchFamily="34" charset="0"/>
                <a:hlinkClick r:id="rId2"/>
              </a:rPr>
              <a:t>https://www.developer.paypal.com/</a:t>
            </a:r>
            <a:endParaRPr lang="en-US" sz="1560" dirty="0">
              <a:latin typeface="Arial" pitchFamily="34" charset="0"/>
              <a:cs typeface="Arial" pitchFamily="34" charset="0"/>
            </a:endParaRPr>
          </a:p>
          <a:p>
            <a:pPr marL="548640" lvl="2" indent="-278130">
              <a:buClr>
                <a:srgbClr val="009BCC"/>
              </a:buClr>
              <a:buFont typeface="Wingdings" pitchFamily="2" charset="2"/>
              <a:buChar char="Ø"/>
            </a:pPr>
            <a:r>
              <a:rPr lang="en-GB" sz="1560" dirty="0">
                <a:latin typeface="Arial" pitchFamily="34" charset="0"/>
                <a:cs typeface="Arial" pitchFamily="34" charset="0"/>
              </a:rPr>
              <a:t>You will also need a personal PayPal Sandbox account to make test payments from it.</a:t>
            </a:r>
            <a:endParaRPr lang="en-US" sz="1560" dirty="0">
              <a:latin typeface="Arial" pitchFamily="34" charset="0"/>
              <a:cs typeface="Arial" pitchFamily="34" charset="0"/>
            </a:endParaRPr>
          </a:p>
          <a:p>
            <a:pPr marL="548640" lvl="2" indent="-278130">
              <a:buClr>
                <a:srgbClr val="009BCC"/>
              </a:buClr>
              <a:buFont typeface="Wingdings" pitchFamily="2" charset="2"/>
              <a:buChar char="Ø"/>
            </a:pPr>
            <a:r>
              <a:rPr lang="en-GB" sz="1560" dirty="0">
                <a:latin typeface="Arial" pitchFamily="34" charset="0"/>
                <a:cs typeface="Arial" pitchFamily="34" charset="0"/>
              </a:rPr>
              <a:t>Installing </a:t>
            </a:r>
            <a:r>
              <a:rPr lang="en-GB" sz="1560" dirty="0">
                <a:latin typeface="Arial" pitchFamily="34" charset="0"/>
                <a:cs typeface="Arial" pitchFamily="34" charset="0"/>
              </a:rPr>
              <a:t>Add-on</a:t>
            </a:r>
            <a:endParaRPr lang="en-US" sz="156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For Hybris B2B versions 5.7 – b2bacceleratoraddon extension must be installed if it has not yet installed</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Update localextensions.xml:</a:t>
            </a:r>
            <a:endParaRPr lang="en-US" sz="1440" dirty="0">
              <a:latin typeface="Arial" pitchFamily="34" charset="0"/>
              <a:cs typeface="Arial" pitchFamily="34" charset="0"/>
            </a:endParaRPr>
          </a:p>
          <a:p>
            <a:pPr marL="977062" lvl="3" indent="0">
              <a:buClr>
                <a:srgbClr val="009BCC"/>
              </a:buClr>
              <a:buNone/>
            </a:pPr>
            <a:r>
              <a:rPr lang="en-GB" sz="1320" dirty="0">
                <a:latin typeface="Arial" pitchFamily="34" charset="0"/>
                <a:cs typeface="Arial" pitchFamily="34" charset="0"/>
              </a:rPr>
              <a:t>	</a:t>
            </a:r>
            <a:r>
              <a:rPr lang="en-GB" sz="1440" dirty="0">
                <a:latin typeface="Arial" pitchFamily="34" charset="0"/>
                <a:cs typeface="Arial" pitchFamily="34" charset="0"/>
              </a:rPr>
              <a:t>Add </a:t>
            </a:r>
            <a:r>
              <a:rPr lang="en-GB" sz="1440" dirty="0">
                <a:latin typeface="Arial" pitchFamily="34" charset="0"/>
                <a:cs typeface="Arial" pitchFamily="34" charset="0"/>
              </a:rPr>
              <a:t>&lt;extension name=" b2bacceleratoraddon </a:t>
            </a:r>
            <a:r>
              <a:rPr lang="en-GB" sz="1440" dirty="0">
                <a:latin typeface="Arial" pitchFamily="34" charset="0"/>
                <a:cs typeface="Arial" pitchFamily="34" charset="0"/>
              </a:rPr>
              <a:t>"/&gt;</a:t>
            </a: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Run installation command</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Stop </a:t>
            </a:r>
            <a:r>
              <a:rPr lang="en-GB" sz="1440" dirty="0">
                <a:latin typeface="Arial" pitchFamily="34" charset="0"/>
                <a:cs typeface="Arial" pitchFamily="34" charset="0"/>
              </a:rPr>
              <a:t>Hybris if it’s running with </a:t>
            </a:r>
            <a:r>
              <a:rPr lang="en-GB" sz="1440" dirty="0">
                <a:latin typeface="Arial" pitchFamily="34" charset="0"/>
                <a:cs typeface="Arial" pitchFamily="34" charset="0"/>
              </a:rPr>
              <a:t>Ctrl+C</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Run  ..\bin\platform\setantenv.bat if it was not applied in this </a:t>
            </a:r>
            <a:r>
              <a:rPr lang="en-GB" sz="1440" dirty="0">
                <a:latin typeface="Arial" pitchFamily="34" charset="0"/>
                <a:cs typeface="Arial" pitchFamily="34" charset="0"/>
              </a:rPr>
              <a:t>terminal</a:t>
            </a:r>
            <a:br>
              <a:rPr lang="en-GB" sz="1440" dirty="0">
                <a:latin typeface="Arial" pitchFamily="34" charset="0"/>
                <a:cs typeface="Arial" pitchFamily="34" charset="0"/>
              </a:rPr>
            </a:b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Go to  ..\bin\platform and run installation command</a:t>
            </a:r>
            <a:r>
              <a:rPr lang="en-GB" sz="1440" dirty="0">
                <a:latin typeface="Arial" pitchFamily="34" charset="0"/>
                <a:cs typeface="Arial" pitchFamily="34" charset="0"/>
              </a:rPr>
              <a:t>:</a:t>
            </a:r>
            <a:br>
              <a:rPr lang="en-GB" sz="1440" dirty="0">
                <a:latin typeface="Arial" pitchFamily="34" charset="0"/>
                <a:cs typeface="Arial" pitchFamily="34" charset="0"/>
              </a:rPr>
            </a:br>
            <a:endParaRPr lang="en-US" sz="1440" dirty="0">
              <a:latin typeface="Arial" pitchFamily="34" charset="0"/>
              <a:cs typeface="Arial" pitchFamily="34" charset="0"/>
            </a:endParaRPr>
          </a:p>
          <a:p>
            <a:pPr marL="613410" lvl="2" indent="0">
              <a:buClr>
                <a:srgbClr val="009BCC"/>
              </a:buClr>
              <a:buNone/>
            </a:pPr>
            <a:r>
              <a:rPr lang="en-GB" sz="1440" dirty="0">
                <a:latin typeface="Arial" pitchFamily="34" charset="0"/>
                <a:cs typeface="Arial" pitchFamily="34" charset="0"/>
              </a:rPr>
              <a:t>ant </a:t>
            </a:r>
            <a:r>
              <a:rPr lang="en-GB" sz="1440" dirty="0">
                <a:latin typeface="Arial" pitchFamily="34" charset="0"/>
                <a:cs typeface="Arial" pitchFamily="34" charset="0"/>
              </a:rPr>
              <a:t>addoninstall –Daddonnames = b2bacceleratoraddon - DaddonStorefront.asianpaintsb2bstorefront=”asianpaintsb2b”</a:t>
            </a:r>
            <a:endParaRPr lang="en-US" sz="1440" dirty="0">
              <a:latin typeface="Arial" pitchFamily="34" charset="0"/>
              <a:cs typeface="Arial" pitchFamily="34" charset="0"/>
            </a:endParaRPr>
          </a:p>
          <a:p>
            <a:pPr marL="0" indent="0" eaLnBrk="0">
              <a:buNone/>
            </a:pPr>
            <a:endParaRPr lang="en-US" sz="2160" b="1"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59</a:t>
            </a:fld>
            <a:endParaRPr lang="en-US" noProof="0" dirty="0"/>
          </a:p>
        </p:txBody>
      </p:sp>
    </p:spTree>
    <p:extLst>
      <p:ext uri="{BB962C8B-B14F-4D97-AF65-F5344CB8AC3E}">
        <p14:creationId xmlns:p14="http://schemas.microsoft.com/office/powerpoint/2010/main" val="193553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09600" y="0"/>
            <a:ext cx="10972800" cy="1188000"/>
          </a:xfrm>
        </p:spPr>
        <p:txBody>
          <a:bodyPr/>
          <a:lstStyle/>
          <a:p>
            <a:pPr lvl="0"/>
            <a:r>
              <a:rPr lang="en-US" dirty="0" smtClean="0">
                <a:latin typeface="Cambria Math" pitchFamily="18" charset="0"/>
                <a:ea typeface="Cambria Math" pitchFamily="18" charset="0"/>
              </a:rPr>
              <a:t>High Level System architecture</a:t>
            </a:r>
            <a:endParaRPr lang="sv-SE" dirty="0">
              <a:latin typeface="Cambria Math" pitchFamily="18" charset="0"/>
              <a:ea typeface="Cambria Math" pitchFamily="18" charset="0"/>
            </a:endParaRPr>
          </a:p>
        </p:txBody>
      </p:sp>
      <p:sp>
        <p:nvSpPr>
          <p:cNvPr id="9"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15373" name="Rectangle 13"/>
          <p:cNvSpPr>
            <a:spLocks noChangeArrowheads="1"/>
          </p:cNvSpPr>
          <p:nvPr/>
        </p:nvSpPr>
        <p:spPr bwMode="auto">
          <a:xfrm>
            <a:off x="2051716" y="1125840"/>
            <a:ext cx="1901190" cy="542924"/>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IN" sz="1440" dirty="0">
                <a:latin typeface="Calibri" pitchFamily="34" charset="0"/>
              </a:rPr>
              <a:t>Asian Paints cockpits</a:t>
            </a:r>
          </a:p>
          <a:p>
            <a:endParaRPr lang="en-IN" sz="2160" dirty="0"/>
          </a:p>
        </p:txBody>
      </p:sp>
      <p:sp>
        <p:nvSpPr>
          <p:cNvPr id="15374" name="Rectangle 14"/>
          <p:cNvSpPr>
            <a:spLocks noChangeArrowheads="1"/>
          </p:cNvSpPr>
          <p:nvPr/>
        </p:nvSpPr>
        <p:spPr bwMode="auto">
          <a:xfrm>
            <a:off x="8481091" y="1114410"/>
            <a:ext cx="1901190" cy="542924"/>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IN" sz="1440" dirty="0">
                <a:solidFill>
                  <a:srgbClr val="000000"/>
                </a:solidFill>
                <a:latin typeface="Calibri" pitchFamily="34" charset="0"/>
              </a:rPr>
              <a:t>Asian Paints </a:t>
            </a:r>
            <a:r>
              <a:rPr lang="en-US" sz="1440" dirty="0">
                <a:latin typeface="Calibri"/>
                <a:ea typeface="Calibri"/>
                <a:cs typeface="Times New Roman"/>
              </a:rPr>
              <a:t>others</a:t>
            </a:r>
            <a:endParaRPr lang="en-IN" sz="1440" dirty="0">
              <a:solidFill>
                <a:srgbClr val="000000"/>
              </a:solidFill>
              <a:latin typeface="Calibri" pitchFamily="34" charset="0"/>
            </a:endParaRPr>
          </a:p>
          <a:p>
            <a:endParaRPr lang="en-IN" sz="2160" dirty="0"/>
          </a:p>
        </p:txBody>
      </p:sp>
      <p:sp>
        <p:nvSpPr>
          <p:cNvPr id="15375" name="Rectangle 15"/>
          <p:cNvSpPr>
            <a:spLocks noChangeArrowheads="1"/>
          </p:cNvSpPr>
          <p:nvPr/>
        </p:nvSpPr>
        <p:spPr bwMode="auto">
          <a:xfrm>
            <a:off x="6267480" y="1125840"/>
            <a:ext cx="2139316" cy="542924"/>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IN" sz="1440" dirty="0">
                <a:solidFill>
                  <a:srgbClr val="000000"/>
                </a:solidFill>
                <a:latin typeface="Calibri" pitchFamily="34" charset="0"/>
              </a:rPr>
              <a:t>Asian Paints </a:t>
            </a:r>
            <a:r>
              <a:rPr lang="en-US" sz="1440" dirty="0">
                <a:latin typeface="Calibri"/>
                <a:ea typeface="Calibri"/>
                <a:cs typeface="Times New Roman"/>
              </a:rPr>
              <a:t>webservices</a:t>
            </a:r>
            <a:endParaRPr lang="en-IN" sz="1440" dirty="0">
              <a:solidFill>
                <a:srgbClr val="000000"/>
              </a:solidFill>
              <a:latin typeface="Calibri" pitchFamily="34" charset="0"/>
            </a:endParaRPr>
          </a:p>
          <a:p>
            <a:endParaRPr lang="en-IN" sz="2160" dirty="0"/>
          </a:p>
        </p:txBody>
      </p:sp>
      <p:sp>
        <p:nvSpPr>
          <p:cNvPr id="15376" name="Rectangle 16"/>
          <p:cNvSpPr>
            <a:spLocks noChangeArrowheads="1"/>
          </p:cNvSpPr>
          <p:nvPr/>
        </p:nvSpPr>
        <p:spPr bwMode="auto">
          <a:xfrm>
            <a:off x="4244371" y="1125840"/>
            <a:ext cx="1901190" cy="542924"/>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IN" sz="1440" dirty="0">
                <a:latin typeface="Calibri" pitchFamily="34" charset="0"/>
              </a:rPr>
              <a:t>Asian Paints</a:t>
            </a:r>
            <a:r>
              <a:rPr lang="en-IN" sz="1440" dirty="0">
                <a:solidFill>
                  <a:srgbClr val="000000"/>
                </a:solidFill>
                <a:latin typeface="Calibri" pitchFamily="34" charset="0"/>
              </a:rPr>
              <a:t> </a:t>
            </a:r>
            <a:r>
              <a:rPr lang="en-US" sz="1440" dirty="0">
                <a:latin typeface="Calibri"/>
                <a:ea typeface="Calibri"/>
                <a:cs typeface="Times New Roman"/>
              </a:rPr>
              <a:t>hmc</a:t>
            </a:r>
            <a:endParaRPr lang="en-IN" sz="1440" dirty="0">
              <a:solidFill>
                <a:srgbClr val="000000"/>
              </a:solidFill>
              <a:latin typeface="Calibri" pitchFamily="34" charset="0"/>
            </a:endParaRPr>
          </a:p>
          <a:p>
            <a:endParaRPr lang="en-IN" sz="2160" dirty="0"/>
          </a:p>
        </p:txBody>
      </p:sp>
      <p:sp>
        <p:nvSpPr>
          <p:cNvPr id="15377" name="Rectangle 17"/>
          <p:cNvSpPr>
            <a:spLocks noChangeArrowheads="1"/>
          </p:cNvSpPr>
          <p:nvPr/>
        </p:nvSpPr>
        <p:spPr bwMode="auto">
          <a:xfrm>
            <a:off x="2051716" y="1834498"/>
            <a:ext cx="6429374" cy="716280"/>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15000"/>
              </a:lnSpc>
            </a:pPr>
            <a:r>
              <a:rPr lang="en-US" sz="1440" dirty="0">
                <a:latin typeface="Calibri"/>
                <a:ea typeface="Calibri"/>
                <a:cs typeface="Times New Roman"/>
              </a:rPr>
              <a:t> Asian Paints business services</a:t>
            </a:r>
            <a:endParaRPr lang="en-IN" sz="1440" dirty="0">
              <a:latin typeface="Calibri"/>
              <a:ea typeface="Calibri"/>
              <a:cs typeface="Times New Roman"/>
            </a:endParaRPr>
          </a:p>
          <a:p>
            <a:pPr algn="ctr">
              <a:lnSpc>
                <a:spcPct val="115000"/>
              </a:lnSpc>
            </a:pPr>
            <a:r>
              <a:rPr lang="en-US" sz="1440" dirty="0">
                <a:latin typeface="Calibri"/>
                <a:ea typeface="Calibri"/>
                <a:cs typeface="Times New Roman"/>
              </a:rPr>
              <a:t>(Classification,Prices calculation,CMS..)</a:t>
            </a:r>
            <a:endParaRPr lang="en-IN" sz="2160" dirty="0"/>
          </a:p>
        </p:txBody>
      </p:sp>
      <p:sp>
        <p:nvSpPr>
          <p:cNvPr id="15378" name="Rectangle 18"/>
          <p:cNvSpPr>
            <a:spLocks noChangeArrowheads="1"/>
          </p:cNvSpPr>
          <p:nvPr/>
        </p:nvSpPr>
        <p:spPr bwMode="auto">
          <a:xfrm>
            <a:off x="2051716" y="4156692"/>
            <a:ext cx="6429374" cy="436246"/>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US" sz="1440" dirty="0">
                <a:latin typeface="Calibri" pitchFamily="34" charset="0"/>
              </a:rPr>
              <a:t>Asian Paints Persistence</a:t>
            </a:r>
            <a:endParaRPr lang="en-IN" sz="1440" dirty="0">
              <a:latin typeface="Calibri" pitchFamily="34" charset="0"/>
            </a:endParaRPr>
          </a:p>
        </p:txBody>
      </p:sp>
      <p:sp>
        <p:nvSpPr>
          <p:cNvPr id="15379" name="Rectangle 19"/>
          <p:cNvSpPr>
            <a:spLocks noChangeArrowheads="1"/>
          </p:cNvSpPr>
          <p:nvPr/>
        </p:nvSpPr>
        <p:spPr bwMode="auto">
          <a:xfrm>
            <a:off x="2051716" y="3577573"/>
            <a:ext cx="6429374" cy="438150"/>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US" sz="1440" dirty="0">
                <a:latin typeface="Calibri" pitchFamily="34" charset="0"/>
              </a:rPr>
              <a:t>Asian Paints Service Layer Framework</a:t>
            </a:r>
            <a:endParaRPr lang="en-IN" sz="1440" dirty="0">
              <a:latin typeface="Calibri" pitchFamily="34" charset="0"/>
            </a:endParaRPr>
          </a:p>
        </p:txBody>
      </p:sp>
      <p:sp>
        <p:nvSpPr>
          <p:cNvPr id="15380" name="Rectangle 20"/>
          <p:cNvSpPr>
            <a:spLocks noChangeArrowheads="1"/>
          </p:cNvSpPr>
          <p:nvPr/>
        </p:nvSpPr>
        <p:spPr bwMode="auto">
          <a:xfrm>
            <a:off x="2051716" y="2689842"/>
            <a:ext cx="6429374" cy="729616"/>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15000"/>
              </a:lnSpc>
            </a:pPr>
            <a:r>
              <a:rPr lang="en-US" sz="1440" dirty="0">
                <a:latin typeface="Calibri"/>
                <a:ea typeface="Calibri"/>
                <a:cs typeface="Times New Roman"/>
              </a:rPr>
              <a:t>Asian Paints infrastructure services</a:t>
            </a:r>
            <a:endParaRPr lang="en-IN" sz="1440" dirty="0">
              <a:latin typeface="Calibri"/>
              <a:ea typeface="Calibri"/>
              <a:cs typeface="Times New Roman"/>
            </a:endParaRPr>
          </a:p>
          <a:p>
            <a:pPr algn="ctr">
              <a:lnSpc>
                <a:spcPct val="115000"/>
              </a:lnSpc>
            </a:pPr>
            <a:r>
              <a:rPr lang="en-US" sz="1440" dirty="0">
                <a:latin typeface="Calibri"/>
                <a:ea typeface="Calibri"/>
                <a:cs typeface="Times New Roman"/>
              </a:rPr>
              <a:t>(Cache,Security,Transaction,Session)</a:t>
            </a:r>
            <a:endParaRPr lang="en-IN" sz="1440" dirty="0">
              <a:latin typeface="Calibri"/>
              <a:ea typeface="Calibri"/>
              <a:cs typeface="Times New Roman"/>
            </a:endParaRPr>
          </a:p>
          <a:p>
            <a:pPr algn="ctr">
              <a:lnSpc>
                <a:spcPct val="150000"/>
              </a:lnSpc>
            </a:pPr>
            <a:endParaRPr lang="en-IN" sz="2160" dirty="0"/>
          </a:p>
        </p:txBody>
      </p:sp>
      <p:sp>
        <p:nvSpPr>
          <p:cNvPr id="15381" name="Rectangle 21"/>
          <p:cNvSpPr>
            <a:spLocks noChangeArrowheads="1"/>
          </p:cNvSpPr>
          <p:nvPr/>
        </p:nvSpPr>
        <p:spPr bwMode="auto">
          <a:xfrm>
            <a:off x="8656350" y="1834498"/>
            <a:ext cx="1663066" cy="2051684"/>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endParaRPr lang="en-US" sz="1440" dirty="0">
              <a:latin typeface="Calibri" pitchFamily="34" charset="0"/>
            </a:endParaRPr>
          </a:p>
          <a:p>
            <a:endParaRPr lang="en-US" sz="1440" dirty="0">
              <a:latin typeface="Calibri" pitchFamily="34" charset="0"/>
            </a:endParaRPr>
          </a:p>
          <a:p>
            <a:endParaRPr lang="en-US" sz="1440" dirty="0">
              <a:latin typeface="Calibri" pitchFamily="34" charset="0"/>
            </a:endParaRPr>
          </a:p>
          <a:p>
            <a:pPr algn="ctr">
              <a:lnSpc>
                <a:spcPct val="200000"/>
              </a:lnSpc>
            </a:pPr>
            <a:r>
              <a:rPr lang="en-US" sz="1440" dirty="0">
                <a:latin typeface="Calibri" pitchFamily="34" charset="0"/>
              </a:rPr>
              <a:t> Asian Paints Models</a:t>
            </a:r>
            <a:endParaRPr lang="en-IN" sz="1440" dirty="0">
              <a:latin typeface="Calibri" pitchFamily="34" charset="0"/>
            </a:endParaRPr>
          </a:p>
        </p:txBody>
      </p:sp>
      <p:sp>
        <p:nvSpPr>
          <p:cNvPr id="15382" name="Rectangle 22"/>
          <p:cNvSpPr>
            <a:spLocks noChangeArrowheads="1"/>
          </p:cNvSpPr>
          <p:nvPr/>
        </p:nvSpPr>
        <p:spPr bwMode="auto">
          <a:xfrm>
            <a:off x="8656351" y="4145262"/>
            <a:ext cx="1725930" cy="436246"/>
          </a:xfrm>
          <a:prstGeom prst="rect">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150000"/>
              </a:lnSpc>
            </a:pPr>
            <a:r>
              <a:rPr lang="en-US" sz="1440" dirty="0">
                <a:latin typeface="Calibri" pitchFamily="34" charset="0"/>
              </a:rPr>
              <a:t>Asian Paints Items</a:t>
            </a:r>
            <a:endParaRPr lang="en-IN" sz="1440" dirty="0">
              <a:latin typeface="Calibri" pitchFamily="34" charset="0"/>
            </a:endParaRPr>
          </a:p>
        </p:txBody>
      </p:sp>
      <p:sp>
        <p:nvSpPr>
          <p:cNvPr id="15383" name="AutoShape 23"/>
          <p:cNvSpPr>
            <a:spLocks noChangeArrowheads="1"/>
          </p:cNvSpPr>
          <p:nvPr/>
        </p:nvSpPr>
        <p:spPr bwMode="auto">
          <a:xfrm>
            <a:off x="4909216" y="4985367"/>
            <a:ext cx="1455420" cy="1162050"/>
          </a:xfrm>
          <a:prstGeom prst="can">
            <a:avLst>
              <a:gd name="adj" fmla="val 25000"/>
            </a:avLst>
          </a:prstGeom>
          <a:ln>
            <a:headEnd/>
            <a:tailEnd/>
          </a:ln>
        </p:spPr>
        <p:style>
          <a:lnRef idx="1">
            <a:schemeClr val="accent3"/>
          </a:lnRef>
          <a:fillRef idx="1003">
            <a:schemeClr val="lt1"/>
          </a:fillRef>
          <a:effectRef idx="1">
            <a:schemeClr val="accent3"/>
          </a:effectRef>
          <a:fontRef idx="minor">
            <a:schemeClr val="dk1"/>
          </a:fontRef>
        </p:style>
        <p:txBody>
          <a:bodyPr vert="horz" wrap="square" lIns="109728" tIns="54864" rIns="109728" bIns="54864" numCol="1" anchor="t" anchorCtr="0" compatLnSpc="1">
            <a:prstTxWarp prst="textNoShape">
              <a:avLst/>
            </a:prstTxWarp>
          </a:bodyPr>
          <a:lstStyle/>
          <a:p>
            <a:pPr algn="ctr">
              <a:lnSpc>
                <a:spcPct val="200000"/>
              </a:lnSpc>
            </a:pPr>
            <a:r>
              <a:rPr lang="en-US" sz="1440" dirty="0">
                <a:latin typeface="Calibri" pitchFamily="34" charset="0"/>
              </a:rPr>
              <a:t>Database</a:t>
            </a:r>
            <a:endParaRPr lang="en-IN" sz="1440" dirty="0">
              <a:latin typeface="Calibri" pitchFamily="34" charset="0"/>
            </a:endParaRPr>
          </a:p>
        </p:txBody>
      </p:sp>
      <p:sp>
        <p:nvSpPr>
          <p:cNvPr id="15" name="Slide Number Placeholder 14"/>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6</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235408226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5373"/>
                                        </p:tgtEl>
                                        <p:attrNameLst>
                                          <p:attrName>style.visibility</p:attrName>
                                        </p:attrNameLst>
                                      </p:cBhvr>
                                      <p:to>
                                        <p:strVal val="visible"/>
                                      </p:to>
                                    </p:set>
                                    <p:anim calcmode="lin" valueType="num">
                                      <p:cBhvr>
                                        <p:cTn id="7" dur="500" fill="hold"/>
                                        <p:tgtEl>
                                          <p:spTgt spid="15373"/>
                                        </p:tgtEl>
                                        <p:attrNameLst>
                                          <p:attrName>ppt_w</p:attrName>
                                        </p:attrNameLst>
                                      </p:cBhvr>
                                      <p:tavLst>
                                        <p:tav tm="0">
                                          <p:val>
                                            <p:fltVal val="0"/>
                                          </p:val>
                                        </p:tav>
                                        <p:tav tm="100000">
                                          <p:val>
                                            <p:strVal val="#ppt_w"/>
                                          </p:val>
                                        </p:tav>
                                      </p:tavLst>
                                    </p:anim>
                                    <p:anim calcmode="lin" valueType="num">
                                      <p:cBhvr>
                                        <p:cTn id="8" dur="500" fill="hold"/>
                                        <p:tgtEl>
                                          <p:spTgt spid="15373"/>
                                        </p:tgtEl>
                                        <p:attrNameLst>
                                          <p:attrName>ppt_h</p:attrName>
                                        </p:attrNameLst>
                                      </p:cBhvr>
                                      <p:tavLst>
                                        <p:tav tm="0">
                                          <p:val>
                                            <p:fltVal val="0"/>
                                          </p:val>
                                        </p:tav>
                                        <p:tav tm="100000">
                                          <p:val>
                                            <p:strVal val="#ppt_h"/>
                                          </p:val>
                                        </p:tav>
                                      </p:tavLst>
                                    </p:anim>
                                    <p:animEffect transition="in" filter="fade">
                                      <p:cBhvr>
                                        <p:cTn id="9" dur="500"/>
                                        <p:tgtEl>
                                          <p:spTgt spid="15373"/>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5376"/>
                                        </p:tgtEl>
                                        <p:attrNameLst>
                                          <p:attrName>style.visibility</p:attrName>
                                        </p:attrNameLst>
                                      </p:cBhvr>
                                      <p:to>
                                        <p:strVal val="visible"/>
                                      </p:to>
                                    </p:set>
                                    <p:anim calcmode="lin" valueType="num">
                                      <p:cBhvr>
                                        <p:cTn id="12" dur="500" fill="hold"/>
                                        <p:tgtEl>
                                          <p:spTgt spid="15376"/>
                                        </p:tgtEl>
                                        <p:attrNameLst>
                                          <p:attrName>ppt_w</p:attrName>
                                        </p:attrNameLst>
                                      </p:cBhvr>
                                      <p:tavLst>
                                        <p:tav tm="0">
                                          <p:val>
                                            <p:fltVal val="0"/>
                                          </p:val>
                                        </p:tav>
                                        <p:tav tm="100000">
                                          <p:val>
                                            <p:strVal val="#ppt_w"/>
                                          </p:val>
                                        </p:tav>
                                      </p:tavLst>
                                    </p:anim>
                                    <p:anim calcmode="lin" valueType="num">
                                      <p:cBhvr>
                                        <p:cTn id="13" dur="500" fill="hold"/>
                                        <p:tgtEl>
                                          <p:spTgt spid="15376"/>
                                        </p:tgtEl>
                                        <p:attrNameLst>
                                          <p:attrName>ppt_h</p:attrName>
                                        </p:attrNameLst>
                                      </p:cBhvr>
                                      <p:tavLst>
                                        <p:tav tm="0">
                                          <p:val>
                                            <p:fltVal val="0"/>
                                          </p:val>
                                        </p:tav>
                                        <p:tav tm="100000">
                                          <p:val>
                                            <p:strVal val="#ppt_h"/>
                                          </p:val>
                                        </p:tav>
                                      </p:tavLst>
                                    </p:anim>
                                    <p:animEffect transition="in" filter="fade">
                                      <p:cBhvr>
                                        <p:cTn id="14" dur="500"/>
                                        <p:tgtEl>
                                          <p:spTgt spid="15376"/>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5375"/>
                                        </p:tgtEl>
                                        <p:attrNameLst>
                                          <p:attrName>style.visibility</p:attrName>
                                        </p:attrNameLst>
                                      </p:cBhvr>
                                      <p:to>
                                        <p:strVal val="visible"/>
                                      </p:to>
                                    </p:set>
                                    <p:anim calcmode="lin" valueType="num">
                                      <p:cBhvr>
                                        <p:cTn id="17" dur="500" fill="hold"/>
                                        <p:tgtEl>
                                          <p:spTgt spid="15375"/>
                                        </p:tgtEl>
                                        <p:attrNameLst>
                                          <p:attrName>ppt_w</p:attrName>
                                        </p:attrNameLst>
                                      </p:cBhvr>
                                      <p:tavLst>
                                        <p:tav tm="0">
                                          <p:val>
                                            <p:fltVal val="0"/>
                                          </p:val>
                                        </p:tav>
                                        <p:tav tm="100000">
                                          <p:val>
                                            <p:strVal val="#ppt_w"/>
                                          </p:val>
                                        </p:tav>
                                      </p:tavLst>
                                    </p:anim>
                                    <p:anim calcmode="lin" valueType="num">
                                      <p:cBhvr>
                                        <p:cTn id="18" dur="500" fill="hold"/>
                                        <p:tgtEl>
                                          <p:spTgt spid="15375"/>
                                        </p:tgtEl>
                                        <p:attrNameLst>
                                          <p:attrName>ppt_h</p:attrName>
                                        </p:attrNameLst>
                                      </p:cBhvr>
                                      <p:tavLst>
                                        <p:tav tm="0">
                                          <p:val>
                                            <p:fltVal val="0"/>
                                          </p:val>
                                        </p:tav>
                                        <p:tav tm="100000">
                                          <p:val>
                                            <p:strVal val="#ppt_h"/>
                                          </p:val>
                                        </p:tav>
                                      </p:tavLst>
                                    </p:anim>
                                    <p:animEffect transition="in" filter="fade">
                                      <p:cBhvr>
                                        <p:cTn id="19" dur="500"/>
                                        <p:tgtEl>
                                          <p:spTgt spid="15375"/>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5374"/>
                                        </p:tgtEl>
                                        <p:attrNameLst>
                                          <p:attrName>style.visibility</p:attrName>
                                        </p:attrNameLst>
                                      </p:cBhvr>
                                      <p:to>
                                        <p:strVal val="visible"/>
                                      </p:to>
                                    </p:set>
                                    <p:anim calcmode="lin" valueType="num">
                                      <p:cBhvr>
                                        <p:cTn id="22" dur="500" fill="hold"/>
                                        <p:tgtEl>
                                          <p:spTgt spid="15374"/>
                                        </p:tgtEl>
                                        <p:attrNameLst>
                                          <p:attrName>ppt_w</p:attrName>
                                        </p:attrNameLst>
                                      </p:cBhvr>
                                      <p:tavLst>
                                        <p:tav tm="0">
                                          <p:val>
                                            <p:fltVal val="0"/>
                                          </p:val>
                                        </p:tav>
                                        <p:tav tm="100000">
                                          <p:val>
                                            <p:strVal val="#ppt_w"/>
                                          </p:val>
                                        </p:tav>
                                      </p:tavLst>
                                    </p:anim>
                                    <p:anim calcmode="lin" valueType="num">
                                      <p:cBhvr>
                                        <p:cTn id="23" dur="500" fill="hold"/>
                                        <p:tgtEl>
                                          <p:spTgt spid="15374"/>
                                        </p:tgtEl>
                                        <p:attrNameLst>
                                          <p:attrName>ppt_h</p:attrName>
                                        </p:attrNameLst>
                                      </p:cBhvr>
                                      <p:tavLst>
                                        <p:tav tm="0">
                                          <p:val>
                                            <p:fltVal val="0"/>
                                          </p:val>
                                        </p:tav>
                                        <p:tav tm="100000">
                                          <p:val>
                                            <p:strVal val="#ppt_h"/>
                                          </p:val>
                                        </p:tav>
                                      </p:tavLst>
                                    </p:anim>
                                    <p:animEffect transition="in" filter="fade">
                                      <p:cBhvr>
                                        <p:cTn id="24" dur="500"/>
                                        <p:tgtEl>
                                          <p:spTgt spid="15374"/>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15381"/>
                                        </p:tgtEl>
                                        <p:attrNameLst>
                                          <p:attrName>style.visibility</p:attrName>
                                        </p:attrNameLst>
                                      </p:cBhvr>
                                      <p:to>
                                        <p:strVal val="visible"/>
                                      </p:to>
                                    </p:set>
                                    <p:anim calcmode="lin" valueType="num">
                                      <p:cBhvr>
                                        <p:cTn id="27" dur="500" fill="hold"/>
                                        <p:tgtEl>
                                          <p:spTgt spid="15381"/>
                                        </p:tgtEl>
                                        <p:attrNameLst>
                                          <p:attrName>ppt_w</p:attrName>
                                        </p:attrNameLst>
                                      </p:cBhvr>
                                      <p:tavLst>
                                        <p:tav tm="0">
                                          <p:val>
                                            <p:fltVal val="0"/>
                                          </p:val>
                                        </p:tav>
                                        <p:tav tm="100000">
                                          <p:val>
                                            <p:strVal val="#ppt_w"/>
                                          </p:val>
                                        </p:tav>
                                      </p:tavLst>
                                    </p:anim>
                                    <p:anim calcmode="lin" valueType="num">
                                      <p:cBhvr>
                                        <p:cTn id="28" dur="500" fill="hold"/>
                                        <p:tgtEl>
                                          <p:spTgt spid="15381"/>
                                        </p:tgtEl>
                                        <p:attrNameLst>
                                          <p:attrName>ppt_h</p:attrName>
                                        </p:attrNameLst>
                                      </p:cBhvr>
                                      <p:tavLst>
                                        <p:tav tm="0">
                                          <p:val>
                                            <p:fltVal val="0"/>
                                          </p:val>
                                        </p:tav>
                                        <p:tav tm="100000">
                                          <p:val>
                                            <p:strVal val="#ppt_h"/>
                                          </p:val>
                                        </p:tav>
                                      </p:tavLst>
                                    </p:anim>
                                    <p:animEffect transition="in" filter="fade">
                                      <p:cBhvr>
                                        <p:cTn id="29" dur="500"/>
                                        <p:tgtEl>
                                          <p:spTgt spid="15381"/>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15382"/>
                                        </p:tgtEl>
                                        <p:attrNameLst>
                                          <p:attrName>style.visibility</p:attrName>
                                        </p:attrNameLst>
                                      </p:cBhvr>
                                      <p:to>
                                        <p:strVal val="visible"/>
                                      </p:to>
                                    </p:set>
                                    <p:anim calcmode="lin" valueType="num">
                                      <p:cBhvr>
                                        <p:cTn id="32" dur="500" fill="hold"/>
                                        <p:tgtEl>
                                          <p:spTgt spid="15382"/>
                                        </p:tgtEl>
                                        <p:attrNameLst>
                                          <p:attrName>ppt_w</p:attrName>
                                        </p:attrNameLst>
                                      </p:cBhvr>
                                      <p:tavLst>
                                        <p:tav tm="0">
                                          <p:val>
                                            <p:fltVal val="0"/>
                                          </p:val>
                                        </p:tav>
                                        <p:tav tm="100000">
                                          <p:val>
                                            <p:strVal val="#ppt_w"/>
                                          </p:val>
                                        </p:tav>
                                      </p:tavLst>
                                    </p:anim>
                                    <p:anim calcmode="lin" valueType="num">
                                      <p:cBhvr>
                                        <p:cTn id="33" dur="500" fill="hold"/>
                                        <p:tgtEl>
                                          <p:spTgt spid="15382"/>
                                        </p:tgtEl>
                                        <p:attrNameLst>
                                          <p:attrName>ppt_h</p:attrName>
                                        </p:attrNameLst>
                                      </p:cBhvr>
                                      <p:tavLst>
                                        <p:tav tm="0">
                                          <p:val>
                                            <p:fltVal val="0"/>
                                          </p:val>
                                        </p:tav>
                                        <p:tav tm="100000">
                                          <p:val>
                                            <p:strVal val="#ppt_h"/>
                                          </p:val>
                                        </p:tav>
                                      </p:tavLst>
                                    </p:anim>
                                    <p:animEffect transition="in" filter="fade">
                                      <p:cBhvr>
                                        <p:cTn id="34" dur="500"/>
                                        <p:tgtEl>
                                          <p:spTgt spid="15382"/>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5383"/>
                                        </p:tgtEl>
                                        <p:attrNameLst>
                                          <p:attrName>style.visibility</p:attrName>
                                        </p:attrNameLst>
                                      </p:cBhvr>
                                      <p:to>
                                        <p:strVal val="visible"/>
                                      </p:to>
                                    </p:set>
                                    <p:anim calcmode="lin" valueType="num">
                                      <p:cBhvr>
                                        <p:cTn id="37" dur="500" fill="hold"/>
                                        <p:tgtEl>
                                          <p:spTgt spid="15383"/>
                                        </p:tgtEl>
                                        <p:attrNameLst>
                                          <p:attrName>ppt_w</p:attrName>
                                        </p:attrNameLst>
                                      </p:cBhvr>
                                      <p:tavLst>
                                        <p:tav tm="0">
                                          <p:val>
                                            <p:fltVal val="0"/>
                                          </p:val>
                                        </p:tav>
                                        <p:tav tm="100000">
                                          <p:val>
                                            <p:strVal val="#ppt_w"/>
                                          </p:val>
                                        </p:tav>
                                      </p:tavLst>
                                    </p:anim>
                                    <p:anim calcmode="lin" valueType="num">
                                      <p:cBhvr>
                                        <p:cTn id="38" dur="500" fill="hold"/>
                                        <p:tgtEl>
                                          <p:spTgt spid="15383"/>
                                        </p:tgtEl>
                                        <p:attrNameLst>
                                          <p:attrName>ppt_h</p:attrName>
                                        </p:attrNameLst>
                                      </p:cBhvr>
                                      <p:tavLst>
                                        <p:tav tm="0">
                                          <p:val>
                                            <p:fltVal val="0"/>
                                          </p:val>
                                        </p:tav>
                                        <p:tav tm="100000">
                                          <p:val>
                                            <p:strVal val="#ppt_h"/>
                                          </p:val>
                                        </p:tav>
                                      </p:tavLst>
                                    </p:anim>
                                    <p:animEffect transition="in" filter="fade">
                                      <p:cBhvr>
                                        <p:cTn id="39" dur="500"/>
                                        <p:tgtEl>
                                          <p:spTgt spid="15383"/>
                                        </p:tgtEl>
                                      </p:cBhvr>
                                    </p:animEffect>
                                  </p:childTnLst>
                                </p:cTn>
                              </p:par>
                              <p:par>
                                <p:cTn id="40" presetID="34" presetClass="entr" presetSubtype="0" fill="hold" grpId="0" nodeType="withEffect">
                                  <p:stCondLst>
                                    <p:cond delay="0"/>
                                  </p:stCondLst>
                                  <p:childTnLst>
                                    <p:set>
                                      <p:cBhvr>
                                        <p:cTn id="41" dur="1" fill="hold">
                                          <p:stCondLst>
                                            <p:cond delay="0"/>
                                          </p:stCondLst>
                                        </p:cTn>
                                        <p:tgtEl>
                                          <p:spTgt spid="15377"/>
                                        </p:tgtEl>
                                        <p:attrNameLst>
                                          <p:attrName>style.visibility</p:attrName>
                                        </p:attrNameLst>
                                      </p:cBhvr>
                                      <p:to>
                                        <p:strVal val="visible"/>
                                      </p:to>
                                    </p:set>
                                    <p:anim from="(-#ppt_w/2)" to="(#ppt_x)" calcmode="lin" valueType="num">
                                      <p:cBhvr>
                                        <p:cTn id="42" dur="600" fill="hold">
                                          <p:stCondLst>
                                            <p:cond delay="0"/>
                                          </p:stCondLst>
                                        </p:cTn>
                                        <p:tgtEl>
                                          <p:spTgt spid="15377"/>
                                        </p:tgtEl>
                                        <p:attrNameLst>
                                          <p:attrName>ppt_x</p:attrName>
                                        </p:attrNameLst>
                                      </p:cBhvr>
                                    </p:anim>
                                    <p:anim from="0" to="-1.0" calcmode="lin" valueType="num">
                                      <p:cBhvr>
                                        <p:cTn id="43" dur="200" decel="50000" autoRev="1" fill="hold">
                                          <p:stCondLst>
                                            <p:cond delay="600"/>
                                          </p:stCondLst>
                                        </p:cTn>
                                        <p:tgtEl>
                                          <p:spTgt spid="15377"/>
                                        </p:tgtEl>
                                        <p:attrNameLst>
                                          <p:attrName>xshear</p:attrName>
                                        </p:attrNameLst>
                                      </p:cBhvr>
                                    </p:anim>
                                    <p:animScale>
                                      <p:cBhvr>
                                        <p:cTn id="44" dur="200" decel="100000" autoRev="1" fill="hold">
                                          <p:stCondLst>
                                            <p:cond delay="600"/>
                                          </p:stCondLst>
                                        </p:cTn>
                                        <p:tgtEl>
                                          <p:spTgt spid="15377"/>
                                        </p:tgtEl>
                                      </p:cBhvr>
                                      <p:from x="100000" y="100000"/>
                                      <p:to x="80000" y="100000"/>
                                    </p:animScale>
                                    <p:anim by="(#ppt_h/3+#ppt_w*0.1)" calcmode="lin" valueType="num">
                                      <p:cBhvr additive="sum">
                                        <p:cTn id="45" dur="200" decel="100000" autoRev="1" fill="hold">
                                          <p:stCondLst>
                                            <p:cond delay="600"/>
                                          </p:stCondLst>
                                        </p:cTn>
                                        <p:tgtEl>
                                          <p:spTgt spid="15377"/>
                                        </p:tgtEl>
                                        <p:attrNameLst>
                                          <p:attrName>ppt_x</p:attrName>
                                        </p:attrNameLst>
                                      </p:cBhvr>
                                    </p:anim>
                                  </p:childTnLst>
                                </p:cTn>
                              </p:par>
                              <p:par>
                                <p:cTn id="46" presetID="34" presetClass="entr" presetSubtype="0" fill="hold" grpId="0" nodeType="withEffect">
                                  <p:stCondLst>
                                    <p:cond delay="0"/>
                                  </p:stCondLst>
                                  <p:childTnLst>
                                    <p:set>
                                      <p:cBhvr>
                                        <p:cTn id="47" dur="1" fill="hold">
                                          <p:stCondLst>
                                            <p:cond delay="0"/>
                                          </p:stCondLst>
                                        </p:cTn>
                                        <p:tgtEl>
                                          <p:spTgt spid="15380"/>
                                        </p:tgtEl>
                                        <p:attrNameLst>
                                          <p:attrName>style.visibility</p:attrName>
                                        </p:attrNameLst>
                                      </p:cBhvr>
                                      <p:to>
                                        <p:strVal val="visible"/>
                                      </p:to>
                                    </p:set>
                                    <p:anim from="(-#ppt_w/2)" to="(#ppt_x)" calcmode="lin" valueType="num">
                                      <p:cBhvr>
                                        <p:cTn id="48" dur="600" fill="hold">
                                          <p:stCondLst>
                                            <p:cond delay="0"/>
                                          </p:stCondLst>
                                        </p:cTn>
                                        <p:tgtEl>
                                          <p:spTgt spid="15380"/>
                                        </p:tgtEl>
                                        <p:attrNameLst>
                                          <p:attrName>ppt_x</p:attrName>
                                        </p:attrNameLst>
                                      </p:cBhvr>
                                    </p:anim>
                                    <p:anim from="0" to="-1.0" calcmode="lin" valueType="num">
                                      <p:cBhvr>
                                        <p:cTn id="49" dur="200" decel="50000" autoRev="1" fill="hold">
                                          <p:stCondLst>
                                            <p:cond delay="600"/>
                                          </p:stCondLst>
                                        </p:cTn>
                                        <p:tgtEl>
                                          <p:spTgt spid="15380"/>
                                        </p:tgtEl>
                                        <p:attrNameLst>
                                          <p:attrName>xshear</p:attrName>
                                        </p:attrNameLst>
                                      </p:cBhvr>
                                    </p:anim>
                                    <p:animScale>
                                      <p:cBhvr>
                                        <p:cTn id="50" dur="200" decel="100000" autoRev="1" fill="hold">
                                          <p:stCondLst>
                                            <p:cond delay="600"/>
                                          </p:stCondLst>
                                        </p:cTn>
                                        <p:tgtEl>
                                          <p:spTgt spid="15380"/>
                                        </p:tgtEl>
                                      </p:cBhvr>
                                      <p:from x="100000" y="100000"/>
                                      <p:to x="80000" y="100000"/>
                                    </p:animScale>
                                    <p:anim by="(#ppt_h/3+#ppt_w*0.1)" calcmode="lin" valueType="num">
                                      <p:cBhvr additive="sum">
                                        <p:cTn id="51" dur="200" decel="100000" autoRev="1" fill="hold">
                                          <p:stCondLst>
                                            <p:cond delay="600"/>
                                          </p:stCondLst>
                                        </p:cTn>
                                        <p:tgtEl>
                                          <p:spTgt spid="15380"/>
                                        </p:tgtEl>
                                        <p:attrNameLst>
                                          <p:attrName>ppt_x</p:attrName>
                                        </p:attrNameLst>
                                      </p:cBhvr>
                                    </p:anim>
                                  </p:childTnLst>
                                </p:cTn>
                              </p:par>
                              <p:par>
                                <p:cTn id="52" presetID="34" presetClass="entr" presetSubtype="0" fill="hold" grpId="0" nodeType="withEffect">
                                  <p:stCondLst>
                                    <p:cond delay="0"/>
                                  </p:stCondLst>
                                  <p:childTnLst>
                                    <p:set>
                                      <p:cBhvr>
                                        <p:cTn id="53" dur="1" fill="hold">
                                          <p:stCondLst>
                                            <p:cond delay="0"/>
                                          </p:stCondLst>
                                        </p:cTn>
                                        <p:tgtEl>
                                          <p:spTgt spid="15379"/>
                                        </p:tgtEl>
                                        <p:attrNameLst>
                                          <p:attrName>style.visibility</p:attrName>
                                        </p:attrNameLst>
                                      </p:cBhvr>
                                      <p:to>
                                        <p:strVal val="visible"/>
                                      </p:to>
                                    </p:set>
                                    <p:anim from="(-#ppt_w/2)" to="(#ppt_x)" calcmode="lin" valueType="num">
                                      <p:cBhvr>
                                        <p:cTn id="54" dur="600" fill="hold">
                                          <p:stCondLst>
                                            <p:cond delay="0"/>
                                          </p:stCondLst>
                                        </p:cTn>
                                        <p:tgtEl>
                                          <p:spTgt spid="15379"/>
                                        </p:tgtEl>
                                        <p:attrNameLst>
                                          <p:attrName>ppt_x</p:attrName>
                                        </p:attrNameLst>
                                      </p:cBhvr>
                                    </p:anim>
                                    <p:anim from="0" to="-1.0" calcmode="lin" valueType="num">
                                      <p:cBhvr>
                                        <p:cTn id="55" dur="200" decel="50000" autoRev="1" fill="hold">
                                          <p:stCondLst>
                                            <p:cond delay="600"/>
                                          </p:stCondLst>
                                        </p:cTn>
                                        <p:tgtEl>
                                          <p:spTgt spid="15379"/>
                                        </p:tgtEl>
                                        <p:attrNameLst>
                                          <p:attrName>xshear</p:attrName>
                                        </p:attrNameLst>
                                      </p:cBhvr>
                                    </p:anim>
                                    <p:animScale>
                                      <p:cBhvr>
                                        <p:cTn id="56" dur="200" decel="100000" autoRev="1" fill="hold">
                                          <p:stCondLst>
                                            <p:cond delay="600"/>
                                          </p:stCondLst>
                                        </p:cTn>
                                        <p:tgtEl>
                                          <p:spTgt spid="15379"/>
                                        </p:tgtEl>
                                      </p:cBhvr>
                                      <p:from x="100000" y="100000"/>
                                      <p:to x="80000" y="100000"/>
                                    </p:animScale>
                                    <p:anim by="(#ppt_h/3+#ppt_w*0.1)" calcmode="lin" valueType="num">
                                      <p:cBhvr additive="sum">
                                        <p:cTn id="57" dur="200" decel="100000" autoRev="1" fill="hold">
                                          <p:stCondLst>
                                            <p:cond delay="600"/>
                                          </p:stCondLst>
                                        </p:cTn>
                                        <p:tgtEl>
                                          <p:spTgt spid="15379"/>
                                        </p:tgtEl>
                                        <p:attrNameLst>
                                          <p:attrName>ppt_x</p:attrName>
                                        </p:attrNameLst>
                                      </p:cBhvr>
                                    </p:anim>
                                  </p:childTnLst>
                                </p:cTn>
                              </p:par>
                              <p:par>
                                <p:cTn id="58" presetID="34" presetClass="entr" presetSubtype="0" fill="hold" grpId="0" nodeType="withEffect">
                                  <p:stCondLst>
                                    <p:cond delay="0"/>
                                  </p:stCondLst>
                                  <p:childTnLst>
                                    <p:set>
                                      <p:cBhvr>
                                        <p:cTn id="59" dur="1" fill="hold">
                                          <p:stCondLst>
                                            <p:cond delay="0"/>
                                          </p:stCondLst>
                                        </p:cTn>
                                        <p:tgtEl>
                                          <p:spTgt spid="15378"/>
                                        </p:tgtEl>
                                        <p:attrNameLst>
                                          <p:attrName>style.visibility</p:attrName>
                                        </p:attrNameLst>
                                      </p:cBhvr>
                                      <p:to>
                                        <p:strVal val="visible"/>
                                      </p:to>
                                    </p:set>
                                    <p:anim from="(-#ppt_w/2)" to="(#ppt_x)" calcmode="lin" valueType="num">
                                      <p:cBhvr>
                                        <p:cTn id="60" dur="600" fill="hold">
                                          <p:stCondLst>
                                            <p:cond delay="0"/>
                                          </p:stCondLst>
                                        </p:cTn>
                                        <p:tgtEl>
                                          <p:spTgt spid="15378"/>
                                        </p:tgtEl>
                                        <p:attrNameLst>
                                          <p:attrName>ppt_x</p:attrName>
                                        </p:attrNameLst>
                                      </p:cBhvr>
                                    </p:anim>
                                    <p:anim from="0" to="-1.0" calcmode="lin" valueType="num">
                                      <p:cBhvr>
                                        <p:cTn id="61" dur="200" decel="50000" autoRev="1" fill="hold">
                                          <p:stCondLst>
                                            <p:cond delay="600"/>
                                          </p:stCondLst>
                                        </p:cTn>
                                        <p:tgtEl>
                                          <p:spTgt spid="15378"/>
                                        </p:tgtEl>
                                        <p:attrNameLst>
                                          <p:attrName>xshear</p:attrName>
                                        </p:attrNameLst>
                                      </p:cBhvr>
                                    </p:anim>
                                    <p:animScale>
                                      <p:cBhvr>
                                        <p:cTn id="62" dur="200" decel="100000" autoRev="1" fill="hold">
                                          <p:stCondLst>
                                            <p:cond delay="600"/>
                                          </p:stCondLst>
                                        </p:cTn>
                                        <p:tgtEl>
                                          <p:spTgt spid="15378"/>
                                        </p:tgtEl>
                                      </p:cBhvr>
                                      <p:from x="100000" y="100000"/>
                                      <p:to x="80000" y="100000"/>
                                    </p:animScale>
                                    <p:anim by="(#ppt_h/3+#ppt_w*0.1)" calcmode="lin" valueType="num">
                                      <p:cBhvr additive="sum">
                                        <p:cTn id="63" dur="200" decel="100000" autoRev="1" fill="hold">
                                          <p:stCondLst>
                                            <p:cond delay="600"/>
                                          </p:stCondLst>
                                        </p:cTn>
                                        <p:tgtEl>
                                          <p:spTgt spid="1537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3" grpId="0" animBg="1"/>
      <p:bldP spid="15374" grpId="0" animBg="1"/>
      <p:bldP spid="15375" grpId="0" animBg="1"/>
      <p:bldP spid="15376" grpId="0" animBg="1"/>
      <p:bldP spid="15377" grpId="0" animBg="1"/>
      <p:bldP spid="15378" grpId="0" animBg="1"/>
      <p:bldP spid="15379" grpId="0" animBg="1"/>
      <p:bldP spid="15380" grpId="0" animBg="1"/>
      <p:bldP spid="15381" grpId="0" animBg="1"/>
      <p:bldP spid="15382" grpId="0" animBg="1"/>
      <p:bldP spid="1538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2" indent="-730548" algn="ctr" defTabSz="935102" rtl="0" fontAlgn="base">
              <a:lnSpc>
                <a:spcPct val="90000"/>
              </a:lnSpc>
              <a:spcBef>
                <a:spcPct val="0"/>
              </a:spcBef>
              <a:spcAft>
                <a:spcPct val="0"/>
              </a:spcAft>
            </a:pPr>
            <a:r>
              <a:rPr lang="en-GB" sz="3120" b="1" kern="1200" dirty="0">
                <a:solidFill>
                  <a:schemeClr val="tx2"/>
                </a:solidFill>
                <a:latin typeface="Cambria Math" pitchFamily="18" charset="0"/>
                <a:ea typeface="Cambria Math" pitchFamily="18" charset="0"/>
                <a:cs typeface="+mj-cs"/>
              </a:rPr>
              <a:t>Downloading Add-on</a:t>
            </a:r>
            <a:r>
              <a:rPr lang="en-US" sz="3120" b="1" kern="1200" dirty="0">
                <a:solidFill>
                  <a:schemeClr val="tx2"/>
                </a:solidFill>
                <a:latin typeface="Cambria Math" pitchFamily="18" charset="0"/>
                <a:ea typeface="Cambria Math" pitchFamily="18" charset="0"/>
                <a:cs typeface="+mj-cs"/>
              </a:rPr>
              <a:t/>
            </a:r>
            <a:br>
              <a:rPr lang="en-US" sz="3120" b="1" kern="1200" dirty="0">
                <a:solidFill>
                  <a:schemeClr val="tx2"/>
                </a:solidFill>
                <a:latin typeface="Cambria Math" pitchFamily="18" charset="0"/>
                <a:ea typeface="Cambria Math" pitchFamily="18" charset="0"/>
                <a:cs typeface="+mj-cs"/>
              </a:rPr>
            </a:br>
            <a:endParaRPr lang="en-US" sz="312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Download </a:t>
            </a:r>
            <a:r>
              <a:rPr lang="en-GB" sz="1560" dirty="0">
                <a:latin typeface="Arial" pitchFamily="34" charset="0"/>
                <a:cs typeface="Arial" pitchFamily="34" charset="0"/>
              </a:rPr>
              <a:t>adapter archive from the hybris </a:t>
            </a:r>
            <a:r>
              <a:rPr lang="en-GB" sz="1560" dirty="0">
                <a:latin typeface="Arial" pitchFamily="34" charset="0"/>
                <a:cs typeface="Arial" pitchFamily="34" charset="0"/>
              </a:rPr>
              <a:t>marketplace.</a:t>
            </a: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r>
              <a:rPr lang="en-GB" sz="1560" dirty="0">
                <a:latin typeface="Arial" pitchFamily="34" charset="0"/>
                <a:cs typeface="Arial" pitchFamily="34" charset="0"/>
              </a:rPr>
              <a:t>Unpack archive and place folders </a:t>
            </a:r>
            <a:r>
              <a:rPr lang="en-GB" sz="1560" b="1" dirty="0">
                <a:latin typeface="Arial" pitchFamily="34" charset="0"/>
                <a:cs typeface="Arial" pitchFamily="34" charset="0"/>
              </a:rPr>
              <a:t>braintree</a:t>
            </a:r>
            <a:r>
              <a:rPr lang="en-GB" sz="1560" dirty="0">
                <a:latin typeface="Arial" pitchFamily="34" charset="0"/>
                <a:cs typeface="Arial" pitchFamily="34" charset="0"/>
              </a:rPr>
              <a:t>, </a:t>
            </a:r>
            <a:r>
              <a:rPr lang="en-GB" sz="1560" b="1" dirty="0">
                <a:latin typeface="Arial" pitchFamily="34" charset="0"/>
                <a:cs typeface="Arial" pitchFamily="34" charset="0"/>
              </a:rPr>
              <a:t>braintreeb2baddon</a:t>
            </a:r>
            <a:r>
              <a:rPr lang="en-GB" sz="1560" dirty="0">
                <a:latin typeface="Arial" pitchFamily="34" charset="0"/>
                <a:cs typeface="Arial" pitchFamily="34" charset="0"/>
              </a:rPr>
              <a:t> and </a:t>
            </a:r>
            <a:r>
              <a:rPr lang="en-GB" sz="1560" b="1" dirty="0">
                <a:latin typeface="Arial" pitchFamily="34" charset="0"/>
                <a:cs typeface="Arial" pitchFamily="34" charset="0"/>
              </a:rPr>
              <a:t>braintreecscockpit</a:t>
            </a:r>
            <a:r>
              <a:rPr lang="en-GB" sz="1560" dirty="0">
                <a:latin typeface="Arial" pitchFamily="34" charset="0"/>
                <a:cs typeface="Arial" pitchFamily="34" charset="0"/>
              </a:rPr>
              <a:t> </a:t>
            </a:r>
            <a:r>
              <a:rPr lang="en-GB" sz="1560" dirty="0">
                <a:latin typeface="Arial" pitchFamily="34" charset="0"/>
                <a:cs typeface="Arial" pitchFamily="34" charset="0"/>
              </a:rPr>
              <a:t>into ..\bin\custom</a:t>
            </a: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US" sz="1560" dirty="0">
              <a:latin typeface="Arial" pitchFamily="34" charset="0"/>
              <a:cs typeface="Arial" pitchFamily="34" charset="0"/>
            </a:endParaRPr>
          </a:p>
          <a:p>
            <a:endParaRPr lang="en-US" dirty="0" smtClean="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60</a:t>
            </a:fld>
            <a:endParaRPr lang="en-US" noProof="0" dirty="0"/>
          </a:p>
        </p:txBody>
      </p:sp>
      <p:pic>
        <p:nvPicPr>
          <p:cNvPr id="6" name="Picture 5" descr="C:\Users\Oleg_Bovt\Desktop\Screenshot_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221" y="2844550"/>
            <a:ext cx="5054614" cy="1642783"/>
          </a:xfrm>
          <a:prstGeom prst="rect">
            <a:avLst/>
          </a:prstGeom>
          <a:noFill/>
          <a:ln>
            <a:solidFill>
              <a:schemeClr val="accent1"/>
            </a:solidFill>
          </a:ln>
        </p:spPr>
      </p:pic>
      <p:sp>
        <p:nvSpPr>
          <p:cNvPr id="8" name="Rectangle 7"/>
          <p:cNvSpPr/>
          <p:nvPr/>
        </p:nvSpPr>
        <p:spPr>
          <a:xfrm>
            <a:off x="2812435" y="4465916"/>
            <a:ext cx="5486400" cy="311688"/>
          </a:xfrm>
          <a:prstGeom prst="rect">
            <a:avLst/>
          </a:prstGeom>
        </p:spPr>
        <p:txBody>
          <a:bodyPr>
            <a:spAutoFit/>
          </a:bodyPr>
          <a:lstStyle/>
          <a:p>
            <a:pPr marL="405766" algn="ctr" eaLnBrk="0">
              <a:lnSpc>
                <a:spcPct val="99000"/>
              </a:lnSpc>
              <a:spcBef>
                <a:spcPts val="720"/>
              </a:spcBef>
            </a:pPr>
            <a:r>
              <a:rPr lang="en-GB" sz="1440" dirty="0">
                <a:latin typeface="Arial" panose="020B0604020202020204" pitchFamily="34" charset="0"/>
                <a:ea typeface="Arial" panose="020B0604020202020204" pitchFamily="34" charset="0"/>
              </a:rPr>
              <a:t>Figure Add-on repository location for Hybris</a:t>
            </a:r>
            <a:r>
              <a:rPr lang="en-GB" sz="1440" b="1" dirty="0">
                <a:latin typeface="Arial" panose="020B0604020202020204" pitchFamily="34" charset="0"/>
                <a:ea typeface="Arial" panose="020B0604020202020204" pitchFamily="34" charset="0"/>
              </a:rPr>
              <a:t> B2B 5.7</a:t>
            </a:r>
            <a:endParaRPr lang="en-US" sz="1440"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85899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eaLnBrk="0"/>
            <a:r>
              <a:rPr lang="en-GB" sz="3120" b="1" kern="1200" dirty="0">
                <a:solidFill>
                  <a:schemeClr val="tx2"/>
                </a:solidFill>
                <a:latin typeface="Cambria Math" pitchFamily="18" charset="0"/>
                <a:ea typeface="Cambria Math" pitchFamily="18" charset="0"/>
                <a:cs typeface="+mj-cs"/>
              </a:rPr>
              <a:t>	</a:t>
            </a:r>
            <a:br>
              <a:rPr lang="en-GB" sz="3120" b="1" kern="1200" dirty="0">
                <a:solidFill>
                  <a:schemeClr val="tx2"/>
                </a:solidFill>
                <a:latin typeface="Cambria Math" pitchFamily="18" charset="0"/>
                <a:ea typeface="Cambria Math" pitchFamily="18" charset="0"/>
                <a:cs typeface="+mj-cs"/>
              </a:rPr>
            </a:br>
            <a:r>
              <a:rPr lang="en-GB" sz="3120" b="1" kern="1200" dirty="0">
                <a:solidFill>
                  <a:schemeClr val="tx2"/>
                </a:solidFill>
                <a:latin typeface="Cambria Math" pitchFamily="18" charset="0"/>
                <a:ea typeface="Cambria Math" pitchFamily="18" charset="0"/>
                <a:cs typeface="+mj-cs"/>
              </a:rPr>
              <a:t>	Update </a:t>
            </a:r>
            <a:r>
              <a:rPr lang="en-GB" sz="3120" b="1" kern="1200" dirty="0">
                <a:solidFill>
                  <a:schemeClr val="tx2"/>
                </a:solidFill>
                <a:latin typeface="Cambria Math" pitchFamily="18" charset="0"/>
                <a:ea typeface="Cambria Math" pitchFamily="18" charset="0"/>
                <a:cs typeface="+mj-cs"/>
              </a:rPr>
              <a:t>localextensions.xml</a:t>
            </a:r>
            <a:endParaRPr lang="en-US" sz="3120" b="1" kern="1200" dirty="0">
              <a:solidFill>
                <a:schemeClr val="tx2"/>
              </a:solidFill>
              <a:latin typeface="Cambria Math" pitchFamily="18" charset="0"/>
              <a:ea typeface="Cambria Math" pitchFamily="18" charset="0"/>
              <a:cs typeface="+mj-cs"/>
            </a:endParaRPr>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Check the presence of &lt;extension name="addonsupport" </a:t>
            </a:r>
            <a:r>
              <a:rPr lang="en-GB" sz="1560" dirty="0">
                <a:latin typeface="Arial" pitchFamily="34" charset="0"/>
                <a:cs typeface="Arial" pitchFamily="34" charset="0"/>
              </a:rPr>
              <a:t>/&gt;</a:t>
            </a: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r>
              <a:rPr lang="en-GB" sz="1560" dirty="0">
                <a:latin typeface="Arial" pitchFamily="34" charset="0"/>
                <a:cs typeface="Arial" pitchFamily="34" charset="0"/>
              </a:rPr>
              <a:t>Add </a:t>
            </a:r>
            <a:r>
              <a:rPr lang="en-GB" sz="1560" dirty="0">
                <a:latin typeface="Arial" pitchFamily="34" charset="0"/>
                <a:cs typeface="Arial" pitchFamily="34" charset="0"/>
              </a:rPr>
              <a:t>following extensions </a:t>
            </a: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US" sz="156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&lt;extension name="braintree</a:t>
            </a:r>
            <a:r>
              <a:rPr lang="en-GB" sz="1440" dirty="0">
                <a:latin typeface="Arial" pitchFamily="34" charset="0"/>
                <a:cs typeface="Arial" pitchFamily="34" charset="0"/>
              </a:rPr>
              <a:t>"/&gt;</a:t>
            </a:r>
          </a:p>
          <a:p>
            <a:pPr marL="891540" lvl="2" indent="-278130">
              <a:buClr>
                <a:srgbClr val="009BCC"/>
              </a:buClr>
              <a:buFont typeface="Wingdings" pitchFamily="2" charset="2"/>
              <a:buChar char="ü"/>
            </a:pP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&lt;extension name="braintreeb2baddon</a:t>
            </a:r>
            <a:r>
              <a:rPr lang="en-GB" sz="1440" dirty="0">
                <a:latin typeface="Arial" pitchFamily="34" charset="0"/>
                <a:cs typeface="Arial" pitchFamily="34" charset="0"/>
              </a:rPr>
              <a:t>"/&gt;</a:t>
            </a:r>
          </a:p>
          <a:p>
            <a:pPr marL="891540" lvl="2" indent="-278130">
              <a:buClr>
                <a:srgbClr val="009BCC"/>
              </a:buClr>
              <a:buFont typeface="Wingdings" pitchFamily="2" charset="2"/>
              <a:buChar char="ü"/>
            </a:pPr>
            <a:endParaRPr lang="en-US" sz="1440" dirty="0">
              <a:latin typeface="Arial" pitchFamily="34" charset="0"/>
              <a:cs typeface="Arial" pitchFamily="34" charset="0"/>
            </a:endParaRPr>
          </a:p>
          <a:p>
            <a:pPr marL="891540" lvl="2" indent="-278130">
              <a:buClr>
                <a:srgbClr val="009BCC"/>
              </a:buClr>
              <a:buFont typeface="Wingdings" pitchFamily="2" charset="2"/>
              <a:buChar char="ü"/>
            </a:pPr>
            <a:r>
              <a:rPr lang="en-GB" sz="1440" dirty="0">
                <a:latin typeface="Arial" pitchFamily="34" charset="0"/>
                <a:cs typeface="Arial" pitchFamily="34" charset="0"/>
              </a:rPr>
              <a:t>&lt;extension name="braintreecscockpit</a:t>
            </a:r>
            <a:r>
              <a:rPr lang="en-GB" sz="1440" dirty="0">
                <a:latin typeface="Arial" pitchFamily="34" charset="0"/>
                <a:cs typeface="Arial" pitchFamily="34" charset="0"/>
              </a:rPr>
              <a:t>"/&gt;</a:t>
            </a:r>
          </a:p>
          <a:p>
            <a:pPr marL="891540" lvl="2" indent="-278130">
              <a:buClr>
                <a:srgbClr val="009BCC"/>
              </a:buClr>
              <a:buFont typeface="Wingdings" pitchFamily="2" charset="2"/>
              <a:buChar char="ü"/>
            </a:pPr>
            <a:endParaRPr lang="en-US" sz="1440" dirty="0">
              <a:latin typeface="Arial" pitchFamily="34" charset="0"/>
              <a:cs typeface="Arial" pitchFamily="34" charset="0"/>
            </a:endParaRPr>
          </a:p>
          <a:p>
            <a:pPr marL="548640" lvl="2" indent="-278130">
              <a:buClr>
                <a:srgbClr val="009BCC"/>
              </a:buClr>
              <a:buFont typeface="Wingdings" pitchFamily="2" charset="2"/>
              <a:buChar char="Ø"/>
            </a:pPr>
            <a:r>
              <a:rPr lang="en-GB" sz="1560" dirty="0">
                <a:latin typeface="Arial" pitchFamily="34" charset="0"/>
                <a:cs typeface="Arial" pitchFamily="34" charset="0"/>
              </a:rPr>
              <a:t>Check the presence of target storefront extension</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61</a:t>
            </a:fld>
            <a:endParaRPr lang="en-US" noProof="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836771" y="2132856"/>
            <a:ext cx="5011757" cy="3715613"/>
          </a:xfrm>
          <a:prstGeom prst="rect">
            <a:avLst/>
          </a:prstGeom>
          <a:noFill/>
          <a:ln>
            <a:noFill/>
          </a:ln>
        </p:spPr>
      </p:pic>
    </p:spTree>
    <p:extLst>
      <p:ext uri="{BB962C8B-B14F-4D97-AF65-F5344CB8AC3E}">
        <p14:creationId xmlns:p14="http://schemas.microsoft.com/office/powerpoint/2010/main" val="965455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2" eaLnBrk="0"/>
            <a:r>
              <a:rPr lang="en-GB" sz="1920" dirty="0"/>
              <a:t>Run installation command</a:t>
            </a:r>
            <a:endParaRPr lang="en-US" sz="1920" b="1" dirty="0"/>
          </a:p>
          <a:p>
            <a:pPr eaLnBrk="0"/>
            <a:r>
              <a:rPr lang="en-GB" dirty="0"/>
              <a:t>1.   Stop hybris if it’s running with Ctrl+C</a:t>
            </a:r>
            <a:endParaRPr lang="en-US" dirty="0"/>
          </a:p>
          <a:p>
            <a:pPr eaLnBrk="0"/>
            <a:r>
              <a:rPr lang="en-GB" sz="960" dirty="0"/>
              <a:t> </a:t>
            </a:r>
            <a:endParaRPr lang="en-US" sz="3360" dirty="0"/>
          </a:p>
          <a:p>
            <a:pPr eaLnBrk="0"/>
            <a:r>
              <a:rPr lang="en-GB" dirty="0"/>
              <a:t>2.   Run </a:t>
            </a:r>
            <a:r>
              <a:rPr lang="en-GB" b="1" dirty="0"/>
              <a:t>setantenv.bat </a:t>
            </a:r>
            <a:r>
              <a:rPr lang="en-GB" dirty="0"/>
              <a:t>if it was not applied in this terminal</a:t>
            </a:r>
            <a:endParaRPr lang="en-US" dirty="0"/>
          </a:p>
          <a:p>
            <a:pPr eaLnBrk="0"/>
            <a:r>
              <a:rPr lang="en-GB" sz="960" dirty="0"/>
              <a:t> </a:t>
            </a:r>
            <a:endParaRPr lang="en-US" sz="3360" dirty="0"/>
          </a:p>
          <a:p>
            <a:pPr eaLnBrk="0"/>
            <a:r>
              <a:rPr lang="en-GB" dirty="0"/>
              <a:t>3.   Go to </a:t>
            </a:r>
            <a:r>
              <a:rPr lang="en-GB" b="1" dirty="0"/>
              <a:t>..\bin\platform </a:t>
            </a:r>
            <a:r>
              <a:rPr lang="en-GB" dirty="0"/>
              <a:t>and run installation command:</a:t>
            </a:r>
            <a:endParaRPr lang="en-US" dirty="0"/>
          </a:p>
          <a:p>
            <a:pPr eaLnBrk="0"/>
            <a:r>
              <a:rPr lang="en-GB" sz="960" dirty="0"/>
              <a:t> </a:t>
            </a:r>
            <a:endParaRPr lang="en-US" sz="3360" dirty="0"/>
          </a:p>
          <a:p>
            <a:pPr eaLnBrk="0"/>
            <a:r>
              <a:rPr lang="en-GB" b="1" dirty="0"/>
              <a:t>ant addoninstall -Daddonnames=paypaladdon - DaddonStorefront.asianpaintsstorefront=asianpaintsstorefront</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62</a:t>
            </a:fld>
            <a:endParaRPr lang="en-US" noProof="0" dirty="0"/>
          </a:p>
        </p:txBody>
      </p:sp>
    </p:spTree>
    <p:extLst>
      <p:ext uri="{BB962C8B-B14F-4D97-AF65-F5344CB8AC3E}">
        <p14:creationId xmlns:p14="http://schemas.microsoft.com/office/powerpoint/2010/main" val="3054172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514107"/>
            <a:ext cx="10972800" cy="4680000"/>
          </a:xfrm>
        </p:spPr>
        <p:txBody>
          <a:bodyPr>
            <a:normAutofit lnSpcReduction="10000"/>
          </a:bodyPr>
          <a:lstStyle/>
          <a:p>
            <a:pPr lvl="2" eaLnBrk="0"/>
            <a:r>
              <a:rPr lang="en-GB" sz="1920" dirty="0"/>
              <a:t>Main configurations</a:t>
            </a:r>
            <a:endParaRPr lang="en-US" sz="1920" b="1" dirty="0"/>
          </a:p>
          <a:p>
            <a:pPr eaLnBrk="0"/>
            <a:r>
              <a:rPr lang="en-GB" dirty="0" smtClean="0"/>
              <a:t>1.   Go to .</a:t>
            </a:r>
            <a:r>
              <a:rPr lang="en-GB" b="1" dirty="0" smtClean="0"/>
              <a:t>.\bin\custom\</a:t>
            </a:r>
            <a:r>
              <a:rPr lang="en-GB" b="1" dirty="0" err="1" smtClean="0"/>
              <a:t>paypal</a:t>
            </a:r>
            <a:r>
              <a:rPr lang="en-GB" b="1" dirty="0" smtClean="0"/>
              <a:t>\project.properties</a:t>
            </a:r>
            <a:endParaRPr lang="en-US" dirty="0" smtClean="0"/>
          </a:p>
          <a:p>
            <a:pPr eaLnBrk="0"/>
            <a:r>
              <a:rPr lang="en-GB" sz="960" dirty="0"/>
              <a:t> </a:t>
            </a:r>
            <a:endParaRPr lang="en-US" sz="3360" dirty="0"/>
          </a:p>
          <a:p>
            <a:pPr eaLnBrk="0"/>
            <a:r>
              <a:rPr lang="en-GB" dirty="0" smtClean="0"/>
              <a:t>2.   Find and update the following configurations: </a:t>
            </a:r>
            <a:r>
              <a:rPr lang="en-GB" b="1" dirty="0" err="1" smtClean="0"/>
              <a:t>paypal.username</a:t>
            </a:r>
            <a:r>
              <a:rPr lang="en-GB" dirty="0" smtClean="0"/>
              <a:t>, </a:t>
            </a:r>
            <a:r>
              <a:rPr lang="en-GB" b="1" dirty="0" err="1" smtClean="0"/>
              <a:t>paypal.password</a:t>
            </a:r>
            <a:r>
              <a:rPr lang="en-GB" dirty="0" smtClean="0"/>
              <a:t>, </a:t>
            </a:r>
            <a:r>
              <a:rPr lang="en-GB" b="1" dirty="0" err="1" smtClean="0"/>
              <a:t>paypal.signature</a:t>
            </a:r>
            <a:r>
              <a:rPr lang="en-GB" b="1" dirty="0" smtClean="0"/>
              <a:t> </a:t>
            </a:r>
            <a:r>
              <a:rPr lang="en-GB" dirty="0" smtClean="0"/>
              <a:t>and </a:t>
            </a:r>
            <a:r>
              <a:rPr lang="en-GB" b="1" dirty="0" err="1" smtClean="0"/>
              <a:t>paypal.seller.email</a:t>
            </a:r>
            <a:r>
              <a:rPr lang="en-GB" b="1" dirty="0" smtClean="0"/>
              <a:t> </a:t>
            </a:r>
            <a:r>
              <a:rPr lang="en-GB" dirty="0" smtClean="0"/>
              <a:t>with your API credentials from PayPal business account.</a:t>
            </a:r>
          </a:p>
          <a:p>
            <a:pPr eaLnBrk="0"/>
            <a:endParaRPr lang="en-GB" dirty="0"/>
          </a:p>
          <a:p>
            <a:pPr eaLnBrk="0"/>
            <a:endParaRPr lang="en-GB" dirty="0" smtClean="0"/>
          </a:p>
          <a:p>
            <a:pPr eaLnBrk="0"/>
            <a:endParaRPr lang="en-GB" dirty="0"/>
          </a:p>
          <a:p>
            <a:pPr eaLnBrk="0"/>
            <a:endParaRPr lang="en-GB" dirty="0" smtClean="0"/>
          </a:p>
          <a:p>
            <a:pPr marL="0" indent="0" eaLnBrk="0">
              <a:buNone/>
            </a:pPr>
            <a:r>
              <a:rPr lang="en-GB" b="1" dirty="0"/>
              <a:t>	</a:t>
            </a:r>
            <a:r>
              <a:rPr lang="en-GB" b="1" dirty="0" smtClean="0"/>
              <a:t>	Example </a:t>
            </a:r>
            <a:r>
              <a:rPr lang="en-GB" b="1" dirty="0"/>
              <a:t>of configured project.properties</a:t>
            </a:r>
            <a:endParaRPr lang="en-US" dirty="0"/>
          </a:p>
          <a:p>
            <a:pPr eaLnBrk="0"/>
            <a:endParaRPr lang="en-US" dirty="0" smtClean="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63</a:t>
            </a:fld>
            <a:endParaRPr lang="en-US" noProof="0" dirty="0"/>
          </a:p>
        </p:txBody>
      </p:sp>
      <p:pic>
        <p:nvPicPr>
          <p:cNvPr id="8" name="Picture 7"/>
          <p:cNvPicPr/>
          <p:nvPr/>
        </p:nvPicPr>
        <p:blipFill>
          <a:blip r:embed="rId2" cstate="print"/>
          <a:srcRect/>
          <a:stretch>
            <a:fillRect/>
          </a:stretch>
        </p:blipFill>
        <p:spPr bwMode="auto">
          <a:xfrm>
            <a:off x="3071664" y="3688229"/>
            <a:ext cx="6539740" cy="1296144"/>
          </a:xfrm>
          <a:prstGeom prst="rect">
            <a:avLst/>
          </a:prstGeom>
          <a:noFill/>
          <a:ln w="9525">
            <a:noFill/>
            <a:miter lim="800000"/>
            <a:headEnd/>
            <a:tailEnd/>
          </a:ln>
        </p:spPr>
      </p:pic>
    </p:spTree>
    <p:extLst>
      <p:ext uri="{BB962C8B-B14F-4D97-AF65-F5344CB8AC3E}">
        <p14:creationId xmlns:p14="http://schemas.microsoft.com/office/powerpoint/2010/main" val="1056712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279232" lvl="2" indent="-279232">
              <a:buClr>
                <a:schemeClr val="tx2"/>
              </a:buClr>
              <a:buFont typeface="Wingdings" pitchFamily="2" charset="2"/>
              <a:buChar char="§"/>
            </a:pPr>
            <a:r>
              <a:rPr lang="en-GB" sz="1920" dirty="0"/>
              <a:t>Rebuild the system</a:t>
            </a:r>
            <a:endParaRPr lang="en-US" sz="1920" b="1" dirty="0"/>
          </a:p>
          <a:p>
            <a:pPr marL="279232" lvl="2" indent="-279232">
              <a:buClr>
                <a:schemeClr val="tx2"/>
              </a:buClr>
              <a:buFont typeface="Wingdings" pitchFamily="2" charset="2"/>
              <a:buChar char="§"/>
            </a:pPr>
            <a:r>
              <a:rPr lang="en-GB" sz="1920" dirty="0"/>
              <a:t>Update</a:t>
            </a:r>
            <a:endParaRPr lang="en-US" sz="1920" b="1" dirty="0"/>
          </a:p>
          <a:p>
            <a:pPr eaLnBrk="0"/>
            <a:r>
              <a:rPr lang="en-GB" dirty="0"/>
              <a:t>1.   Go to hAC-&gt;Platform-&gt;Update</a:t>
            </a:r>
            <a:endParaRPr lang="en-US" dirty="0"/>
          </a:p>
          <a:p>
            <a:pPr eaLnBrk="0"/>
            <a:r>
              <a:rPr lang="en-GB" dirty="0"/>
              <a:t> </a:t>
            </a:r>
            <a:endParaRPr lang="en-US" dirty="0"/>
          </a:p>
          <a:p>
            <a:pPr eaLnBrk="0"/>
            <a:r>
              <a:rPr lang="en-GB" dirty="0"/>
              <a:t>2.   Choose 4 update options </a:t>
            </a:r>
            <a:r>
              <a:rPr lang="en-GB" b="1" dirty="0"/>
              <a:t>Update running system</a:t>
            </a:r>
            <a:r>
              <a:rPr lang="en-GB" dirty="0"/>
              <a:t>, </a:t>
            </a:r>
            <a:r>
              <a:rPr lang="en-GB" b="1" dirty="0"/>
              <a:t>Clear the hMC configuration from the database</a:t>
            </a:r>
            <a:r>
              <a:rPr lang="en-GB" dirty="0"/>
              <a:t>, </a:t>
            </a:r>
            <a:r>
              <a:rPr lang="en-GB" b="1" dirty="0"/>
              <a:t>Create essential data</a:t>
            </a:r>
            <a:r>
              <a:rPr lang="en-GB" dirty="0"/>
              <a:t>, </a:t>
            </a:r>
            <a:r>
              <a:rPr lang="en-GB" b="1" dirty="0"/>
              <a:t>Localize types</a:t>
            </a:r>
            <a:endParaRPr lang="en-US" dirty="0"/>
          </a:p>
          <a:p>
            <a:pPr eaLnBrk="0"/>
            <a:r>
              <a:rPr lang="en-GB" dirty="0"/>
              <a:t> </a:t>
            </a:r>
            <a:endParaRPr lang="en-US" dirty="0"/>
          </a:p>
          <a:p>
            <a:pPr eaLnBrk="0"/>
            <a:r>
              <a:rPr lang="en-GB" dirty="0"/>
              <a:t>3.   Choose add-on components to update: </a:t>
            </a:r>
            <a:r>
              <a:rPr lang="en-GB" b="1" dirty="0" err="1"/>
              <a:t>paypal</a:t>
            </a:r>
            <a:r>
              <a:rPr lang="en-GB" dirty="0"/>
              <a:t>, </a:t>
            </a:r>
            <a:r>
              <a:rPr lang="en-GB" b="1" dirty="0"/>
              <a:t>paypaladdon</a:t>
            </a:r>
            <a:r>
              <a:rPr lang="en-GB" dirty="0"/>
              <a:t>, </a:t>
            </a:r>
            <a:r>
              <a:rPr lang="en-GB" b="1" dirty="0" err="1"/>
              <a:t>paypalcscockpit</a:t>
            </a:r>
            <a:endParaRPr lang="en-US" dirty="0"/>
          </a:p>
          <a:p>
            <a:pPr eaLnBrk="0"/>
            <a:r>
              <a:rPr lang="en-GB" dirty="0"/>
              <a:t> </a:t>
            </a:r>
            <a:endParaRPr lang="en-US" dirty="0"/>
          </a:p>
          <a:p>
            <a:pPr eaLnBrk="0"/>
            <a:r>
              <a:rPr lang="en-GB" dirty="0"/>
              <a:t>4.   Then make update</a:t>
            </a:r>
            <a:endParaRPr lang="en-US" dirty="0"/>
          </a:p>
          <a:p>
            <a:pPr eaLnBrk="0"/>
            <a:r>
              <a:rPr lang="en-GB" dirty="0"/>
              <a:t> </a:t>
            </a:r>
            <a:endParaRPr lang="en-US" dirty="0"/>
          </a:p>
          <a:p>
            <a:pPr eaLnBrk="0"/>
            <a:r>
              <a:rPr lang="en-GB" dirty="0"/>
              <a:t>5.   After update finishes go to </a:t>
            </a:r>
            <a:r>
              <a:rPr lang="en-GB" b="1" dirty="0"/>
              <a:t>Console</a:t>
            </a:r>
            <a:r>
              <a:rPr lang="en-GB" dirty="0"/>
              <a:t>-&gt;</a:t>
            </a:r>
            <a:r>
              <a:rPr lang="en-GB" b="1" dirty="0"/>
              <a:t>Impex Import</a:t>
            </a:r>
            <a:r>
              <a:rPr lang="en-GB" dirty="0"/>
              <a:t>.</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64</a:t>
            </a:fld>
            <a:endParaRPr lang="en-US" noProof="0" dirty="0"/>
          </a:p>
        </p:txBody>
      </p:sp>
    </p:spTree>
    <p:extLst>
      <p:ext uri="{BB962C8B-B14F-4D97-AF65-F5344CB8AC3E}">
        <p14:creationId xmlns:p14="http://schemas.microsoft.com/office/powerpoint/2010/main" val="913749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eaLnBrk="0"/>
            <a:r>
              <a:rPr lang="en-GB" dirty="0"/>
              <a:t>You can find ready scripts in add-on files:</a:t>
            </a:r>
            <a:endParaRPr lang="en-US" dirty="0"/>
          </a:p>
          <a:p>
            <a:pPr eaLnBrk="0"/>
            <a:r>
              <a:rPr lang="en-GB" b="1" dirty="0"/>
              <a:t>..\bin\custom\paypaladdon\resources\paypaladdon\import\contentCatalogs\</a:t>
            </a:r>
            <a:endParaRPr lang="en-US" dirty="0"/>
          </a:p>
          <a:p>
            <a:pPr eaLnBrk="0"/>
            <a:r>
              <a:rPr lang="en-GB" dirty="0"/>
              <a:t> </a:t>
            </a:r>
            <a:endParaRPr lang="en-US" dirty="0"/>
          </a:p>
          <a:p>
            <a:pPr eaLnBrk="0"/>
            <a:r>
              <a:rPr lang="en-GB" dirty="0"/>
              <a:t>For example, during testing we used </a:t>
            </a:r>
            <a:r>
              <a:rPr lang="en-GB" b="1" dirty="0"/>
              <a:t>cms-content </a:t>
            </a:r>
            <a:r>
              <a:rPr lang="en-GB" dirty="0"/>
              <a:t>and </a:t>
            </a:r>
            <a:r>
              <a:rPr lang="en-GB" b="1" dirty="0"/>
              <a:t>cms-mobile-content </a:t>
            </a:r>
            <a:r>
              <a:rPr lang="en-GB" dirty="0"/>
              <a:t>from</a:t>
            </a:r>
            <a:endParaRPr lang="en-US" dirty="0"/>
          </a:p>
          <a:p>
            <a:pPr eaLnBrk="0"/>
            <a:r>
              <a:rPr lang="en-GB" b="1" dirty="0"/>
              <a:t>powertoolsContentCatalog</a:t>
            </a:r>
            <a:r>
              <a:rPr lang="en-GB" dirty="0"/>
              <a:t>.</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65</a:t>
            </a:fld>
            <a:endParaRPr lang="en-US" noProof="0" dirty="0"/>
          </a:p>
        </p:txBody>
      </p:sp>
    </p:spTree>
    <p:extLst>
      <p:ext uri="{BB962C8B-B14F-4D97-AF65-F5344CB8AC3E}">
        <p14:creationId xmlns:p14="http://schemas.microsoft.com/office/powerpoint/2010/main" val="4268067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eaLnBrk="0"/>
            <a:r>
              <a:rPr lang="en-GB" dirty="0"/>
              <a:t>6.   Import content</a:t>
            </a:r>
            <a:endParaRPr lang="en-US" dirty="0"/>
          </a:p>
          <a:p>
            <a:pPr eaLnBrk="0"/>
            <a:r>
              <a:rPr lang="en-GB" dirty="0"/>
              <a:t> </a:t>
            </a:r>
            <a:endParaRPr lang="en-US" dirty="0"/>
          </a:p>
          <a:p>
            <a:pPr eaLnBrk="0"/>
            <a:r>
              <a:rPr lang="en-GB" dirty="0"/>
              <a:t>7.   Go to hMC-&gt;Catalog-&gt;Catalog Management Tools-&gt;Synchronization</a:t>
            </a:r>
            <a:endParaRPr lang="en-US" dirty="0"/>
          </a:p>
          <a:p>
            <a:pPr eaLnBrk="0"/>
            <a:r>
              <a:rPr lang="en-GB" dirty="0"/>
              <a:t> </a:t>
            </a:r>
            <a:endParaRPr lang="en-US" dirty="0"/>
          </a:p>
          <a:p>
            <a:pPr eaLnBrk="0"/>
            <a:r>
              <a:rPr lang="en-GB" dirty="0"/>
              <a:t>8.   Choose Source Catalog Version and execute Synchronization</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66</a:t>
            </a:fld>
            <a:endParaRPr lang="en-US" noProof="0" dirty="0"/>
          </a:p>
        </p:txBody>
      </p:sp>
    </p:spTree>
    <p:extLst>
      <p:ext uri="{BB962C8B-B14F-4D97-AF65-F5344CB8AC3E}">
        <p14:creationId xmlns:p14="http://schemas.microsoft.com/office/powerpoint/2010/main" val="1689505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PayPal Express checkout </a:t>
            </a:r>
            <a:endParaRPr lang="en-US" dirty="0"/>
          </a:p>
        </p:txBody>
      </p:sp>
      <p:sp>
        <p:nvSpPr>
          <p:cNvPr id="3" name="Content Placeholder 2"/>
          <p:cNvSpPr>
            <a:spLocks noGrp="1"/>
          </p:cNvSpPr>
          <p:nvPr>
            <p:ph idx="1"/>
          </p:nvPr>
        </p:nvSpPr>
        <p:spPr/>
        <p:txBody>
          <a:bodyPr/>
          <a:lstStyle/>
          <a:p>
            <a:r>
              <a:rPr lang="en-GB" dirty="0"/>
              <a:t>Add-on offers PayPal Express Checkout (via Braintree) to merchants through the use of the “Check Out with PayPal” shortcut button. The solution is implemented into out-of-the-box B2B (for 5.7 version) hybris accelerators (both cart and mini-cart are affected).</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67</a:t>
            </a:fld>
            <a:endParaRPr lang="en-US" noProof="0" dirty="0"/>
          </a:p>
        </p:txBody>
      </p:sp>
      <p:pic>
        <p:nvPicPr>
          <p:cNvPr id="5" name="Picture 4" descr="C:\Users\Dell\Desktop\XO-w-PP-flow.png"/>
          <p:cNvPicPr/>
          <p:nvPr/>
        </p:nvPicPr>
        <p:blipFill>
          <a:blip r:embed="rId2">
            <a:extLst>
              <a:ext uri="{28A0092B-C50C-407E-A947-70E740481C1C}">
                <a14:useLocalDpi xmlns:a14="http://schemas.microsoft.com/office/drawing/2010/main" val="0"/>
              </a:ext>
            </a:extLst>
          </a:blip>
          <a:srcRect/>
          <a:stretch>
            <a:fillRect/>
          </a:stretch>
        </p:blipFill>
        <p:spPr bwMode="auto">
          <a:xfrm>
            <a:off x="2293978" y="2968342"/>
            <a:ext cx="8036093" cy="3456384"/>
          </a:xfrm>
          <a:prstGeom prst="rect">
            <a:avLst/>
          </a:prstGeom>
          <a:noFill/>
          <a:ln>
            <a:noFill/>
          </a:ln>
        </p:spPr>
      </p:pic>
    </p:spTree>
    <p:extLst>
      <p:ext uri="{BB962C8B-B14F-4D97-AF65-F5344CB8AC3E}">
        <p14:creationId xmlns:p14="http://schemas.microsoft.com/office/powerpoint/2010/main" val="3341527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Express Checkout with PayPal provides the ability to either do single use payments where the customer checkouts each time (PayPal checkout via Braintree); or multiple uses where the customer need only checkout the first time and any future payments are processed out of the Vault (PayPal Vault via Braintree). </a:t>
            </a:r>
          </a:p>
          <a:p>
            <a:r>
              <a:rPr lang="en-US" dirty="0"/>
              <a:t>Anonymous user (who hasn’t hybris account) has possibility to pay with PayPal Express Checkout without registering in Hybris accelerator. </a:t>
            </a:r>
          </a:p>
          <a:p>
            <a:r>
              <a:rPr lang="en-US" dirty="0"/>
              <a:t>Assuming that buyer has a PayPal account, he/she can initiate the Express Checkout flow on the shopping cart page or in-mini cart by clicking the Checkout with PayPal button. </a:t>
            </a:r>
          </a:p>
          <a:p>
            <a:r>
              <a:rPr lang="en-US" dirty="0"/>
              <a:t> </a:t>
            </a:r>
          </a:p>
          <a:p>
            <a:r>
              <a:rPr lang="en-GB" dirty="0"/>
              <a:t>For </a:t>
            </a:r>
            <a:r>
              <a:rPr lang="en-US" dirty="0"/>
              <a:t>Express Checkout with PayPal </a:t>
            </a:r>
            <a:r>
              <a:rPr lang="en-GB" dirty="0"/>
              <a:t>Address page is skipped (shortcut) in order to speed up the checkout time. Shipping and billing addresses are returned from PayPal account.</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68</a:t>
            </a:fld>
            <a:endParaRPr lang="en-US" noProof="0" dirty="0"/>
          </a:p>
        </p:txBody>
      </p:sp>
    </p:spTree>
    <p:extLst>
      <p:ext uri="{BB962C8B-B14F-4D97-AF65-F5344CB8AC3E}">
        <p14:creationId xmlns:p14="http://schemas.microsoft.com/office/powerpoint/2010/main" val="112241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PayPal Express Checkout in Mini Cart</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69</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153677" y="1224806"/>
            <a:ext cx="7884646" cy="4680586"/>
          </a:xfrm>
          <a:prstGeom prst="rect">
            <a:avLst/>
          </a:prstGeom>
          <a:noFill/>
          <a:ln w="9525">
            <a:noFill/>
            <a:miter lim="800000"/>
            <a:headEnd/>
            <a:tailEnd/>
          </a:ln>
        </p:spPr>
      </p:pic>
    </p:spTree>
    <p:extLst>
      <p:ext uri="{BB962C8B-B14F-4D97-AF65-F5344CB8AC3E}">
        <p14:creationId xmlns:p14="http://schemas.microsoft.com/office/powerpoint/2010/main" val="417608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7</a:t>
            </a:fld>
            <a:endParaRPr lang="en-US" sz="1680" dirty="0">
              <a:latin typeface="Calibri" pitchFamily="34" charset="0"/>
              <a:cs typeface="Calibri" pitchFamily="34" charset="0"/>
            </a:endParaRPr>
          </a:p>
        </p:txBody>
      </p:sp>
      <p:sp>
        <p:nvSpPr>
          <p:cNvPr id="7" name="Title 1"/>
          <p:cNvSpPr>
            <a:spLocks noGrp="1"/>
          </p:cNvSpPr>
          <p:nvPr>
            <p:ph type="title"/>
          </p:nvPr>
        </p:nvSpPr>
        <p:spPr>
          <a:xfrm>
            <a:off x="609600" y="0"/>
            <a:ext cx="10972800" cy="1188000"/>
          </a:xfrm>
        </p:spPr>
        <p:txBody>
          <a:bodyPr/>
          <a:lstStyle/>
          <a:p>
            <a:pPr lvl="0"/>
            <a:r>
              <a:rPr lang="en-US" dirty="0" smtClean="0">
                <a:latin typeface="Cambria Math" pitchFamily="18" charset="0"/>
                <a:ea typeface="Cambria Math" pitchFamily="18" charset="0"/>
              </a:rPr>
              <a:t>Sequence Diagram</a:t>
            </a:r>
          </a:p>
        </p:txBody>
      </p:sp>
      <p:sp>
        <p:nvSpPr>
          <p:cNvPr id="8"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279232" indent="-279232" defTabSz="730548" fontAlgn="base">
              <a:spcBef>
                <a:spcPct val="20000"/>
              </a:spcBef>
              <a:spcAft>
                <a:spcPct val="0"/>
              </a:spcAft>
              <a:buClr>
                <a:schemeClr val="tx2"/>
              </a:buClr>
              <a:buFont typeface="Wingdings" pitchFamily="2" charset="2"/>
              <a:buChar cha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pic>
        <p:nvPicPr>
          <p:cNvPr id="3073" name="Picture 1" descr="D:\Users\vedasari\Desktop\SimpleRequestInteractionDiagram.jpg"/>
          <p:cNvPicPr>
            <a:picLocks noChangeAspect="1" noChangeArrowheads="1"/>
          </p:cNvPicPr>
          <p:nvPr/>
        </p:nvPicPr>
        <p:blipFill>
          <a:blip r:embed="rId2" cstate="print"/>
          <a:srcRect/>
          <a:stretch>
            <a:fillRect/>
          </a:stretch>
        </p:blipFill>
        <p:spPr bwMode="auto">
          <a:xfrm>
            <a:off x="1170653" y="1009531"/>
            <a:ext cx="9850694" cy="5184576"/>
          </a:xfrm>
          <a:prstGeom prst="rect">
            <a:avLst/>
          </a:prstGeom>
          <a:noFill/>
        </p:spPr>
      </p:pic>
    </p:spTree>
    <p:extLst>
      <p:ext uri="{BB962C8B-B14F-4D97-AF65-F5344CB8AC3E}">
        <p14:creationId xmlns:p14="http://schemas.microsoft.com/office/powerpoint/2010/main" val="1573275527"/>
      </p:ext>
    </p:extLst>
  </p:cSld>
  <p:clrMapOvr>
    <a:masterClrMapping/>
  </p:clrMapOvr>
  <p:transition spd="med">
    <p:cover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0"/>
            <a:r>
              <a:rPr lang="en-GB" i="1" dirty="0" smtClean="0"/>
              <a:t/>
            </a:r>
            <a:br>
              <a:rPr lang="en-GB" i="1" dirty="0" smtClean="0"/>
            </a:br>
            <a:r>
              <a:rPr lang="en-GB" i="1" dirty="0" smtClean="0"/>
              <a:t>PayPal </a:t>
            </a:r>
            <a:r>
              <a:rPr lang="en-GB" i="1" dirty="0"/>
              <a:t>Express Checkout in Shopping Cart</a:t>
            </a:r>
            <a:r>
              <a:rPr lang="en-US" dirty="0"/>
              <a:t/>
            </a:r>
            <a:br>
              <a:rPr lang="en-US" dirty="0"/>
            </a:br>
            <a:r>
              <a:rPr lang="en-GB" i="1" dirty="0"/>
              <a:t> </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70</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423919" y="1440180"/>
            <a:ext cx="7344162" cy="4680586"/>
          </a:xfrm>
          <a:prstGeom prst="rect">
            <a:avLst/>
          </a:prstGeom>
          <a:noFill/>
          <a:ln w="9525">
            <a:noFill/>
            <a:miter lim="800000"/>
            <a:headEnd/>
            <a:tailEnd/>
          </a:ln>
        </p:spPr>
      </p:pic>
    </p:spTree>
    <p:extLst>
      <p:ext uri="{BB962C8B-B14F-4D97-AF65-F5344CB8AC3E}">
        <p14:creationId xmlns:p14="http://schemas.microsoft.com/office/powerpoint/2010/main" val="1957270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lvl="0"/>
            <a:r>
              <a:rPr lang="en-US" dirty="0"/>
              <a:t>The PayPal Express Checkout Shortcut will appear on the Shopping Cart page of hybris box B2B (for 5.7 version) accelerator and also in mini-cart.</a:t>
            </a:r>
          </a:p>
          <a:p>
            <a:pPr lvl="0"/>
            <a:r>
              <a:rPr lang="en-US" dirty="0"/>
              <a:t>Customer can choice between PayPal Vault and Checkout flows by checking or unchecking “Save my funding source” checkbox. The Vault flow (when “Save my funding source” checkbox is checked) will save the payment method for later reference, and Checkout flow (when “Save my funding source” checkbox is unchecked) is for one-time payments when you do not want to save the payment method</a:t>
            </a:r>
          </a:p>
          <a:p>
            <a:pPr lvl="0"/>
            <a:r>
              <a:rPr lang="en-US" dirty="0"/>
              <a:t>If a customer clicks on PayPal Express Checkout Shortcut, the PayPal Checkout Login popup is rendered</a:t>
            </a:r>
          </a:p>
          <a:p>
            <a:r>
              <a:rPr lang="en-US" dirty="0"/>
              <a:t> </a:t>
            </a: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71</a:t>
            </a:fld>
            <a:endParaRPr lang="en-US" noProof="0" dirty="0"/>
          </a:p>
        </p:txBody>
      </p:sp>
    </p:spTree>
    <p:extLst>
      <p:ext uri="{BB962C8B-B14F-4D97-AF65-F5344CB8AC3E}">
        <p14:creationId xmlns:p14="http://schemas.microsoft.com/office/powerpoint/2010/main" val="583365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PayPal Checkout Login Popup</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72</a:t>
            </a:fld>
            <a:endParaRPr lang="en-US" noProof="0" dirty="0"/>
          </a:p>
        </p:txBody>
      </p:sp>
      <p:pic>
        <p:nvPicPr>
          <p:cNvPr id="6" name="Content Placeholder 5"/>
          <p:cNvPicPr>
            <a:picLocks noGrp="1"/>
          </p:cNvPicPr>
          <p:nvPr>
            <p:ph idx="1"/>
          </p:nvPr>
        </p:nvPicPr>
        <p:blipFill>
          <a:blip r:embed="rId2" cstate="print"/>
          <a:srcRect/>
          <a:stretch>
            <a:fillRect/>
          </a:stretch>
        </p:blipFill>
        <p:spPr bwMode="auto">
          <a:xfrm>
            <a:off x="3330893" y="750302"/>
            <a:ext cx="5850732" cy="4680586"/>
          </a:xfrm>
          <a:prstGeom prst="rect">
            <a:avLst/>
          </a:prstGeom>
          <a:noFill/>
          <a:ln w="9525">
            <a:noFill/>
            <a:miter lim="800000"/>
            <a:headEnd/>
            <a:tailEnd/>
          </a:ln>
        </p:spPr>
      </p:pic>
      <p:sp>
        <p:nvSpPr>
          <p:cNvPr id="7" name="Rectangle 6"/>
          <p:cNvSpPr/>
          <p:nvPr/>
        </p:nvSpPr>
        <p:spPr>
          <a:xfrm>
            <a:off x="1170654" y="5516393"/>
            <a:ext cx="10405100" cy="332399"/>
          </a:xfrm>
          <a:prstGeom prst="rect">
            <a:avLst/>
          </a:prstGeom>
        </p:spPr>
        <p:txBody>
          <a:bodyPr wrap="square">
            <a:spAutoFit/>
          </a:bodyPr>
          <a:lstStyle/>
          <a:p>
            <a:pPr lvl="0"/>
            <a:r>
              <a:rPr lang="en-US" sz="1560" dirty="0">
                <a:latin typeface="Arial" pitchFamily="34" charset="0"/>
                <a:cs typeface="Arial" pitchFamily="34" charset="0"/>
              </a:rPr>
              <a:t>After success PayPal authorization customer will be redirected back to the hybris B2B accelerator review page</a:t>
            </a:r>
          </a:p>
        </p:txBody>
      </p:sp>
    </p:spTree>
    <p:extLst>
      <p:ext uri="{BB962C8B-B14F-4D97-AF65-F5344CB8AC3E}">
        <p14:creationId xmlns:p14="http://schemas.microsoft.com/office/powerpoint/2010/main" val="3424487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PayPal Express Checkout</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73</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869330" y="1440180"/>
            <a:ext cx="6453341" cy="4680586"/>
          </a:xfrm>
          <a:prstGeom prst="rect">
            <a:avLst/>
          </a:prstGeom>
          <a:noFill/>
          <a:ln w="9525">
            <a:noFill/>
            <a:miter lim="800000"/>
            <a:headEnd/>
            <a:tailEnd/>
          </a:ln>
        </p:spPr>
      </p:pic>
    </p:spTree>
    <p:extLst>
      <p:ext uri="{BB962C8B-B14F-4D97-AF65-F5344CB8AC3E}">
        <p14:creationId xmlns:p14="http://schemas.microsoft.com/office/powerpoint/2010/main" val="1716010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i="1" dirty="0"/>
              <a:t>Order Confirmation Page on PayPal Express Checkout</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74</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873790" y="1440180"/>
            <a:ext cx="6444420" cy="4680586"/>
          </a:xfrm>
          <a:prstGeom prst="rect">
            <a:avLst/>
          </a:prstGeom>
          <a:noFill/>
          <a:ln w="9525">
            <a:noFill/>
            <a:miter lim="800000"/>
            <a:headEnd/>
            <a:tailEnd/>
          </a:ln>
        </p:spPr>
      </p:pic>
    </p:spTree>
    <p:extLst>
      <p:ext uri="{BB962C8B-B14F-4D97-AF65-F5344CB8AC3E}">
        <p14:creationId xmlns:p14="http://schemas.microsoft.com/office/powerpoint/2010/main" val="4090534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PayPal Custom UI checkout along with other payment methods</a:t>
            </a:r>
            <a:endParaRPr lang="en-US" dirty="0"/>
          </a:p>
        </p:txBody>
      </p:sp>
      <p:sp>
        <p:nvSpPr>
          <p:cNvPr id="3" name="Content Placeholder 2"/>
          <p:cNvSpPr>
            <a:spLocks noGrp="1"/>
          </p:cNvSpPr>
          <p:nvPr>
            <p:ph idx="1"/>
          </p:nvPr>
        </p:nvSpPr>
        <p:spPr/>
        <p:txBody>
          <a:bodyPr>
            <a:normAutofit fontScale="92500"/>
          </a:bodyPr>
          <a:lstStyle/>
          <a:p>
            <a:r>
              <a:rPr lang="en-GB" dirty="0"/>
              <a:t>Checkout with PayPal </a:t>
            </a:r>
            <a:r>
              <a:rPr lang="en-US" b="1" dirty="0"/>
              <a:t>Custom UI </a:t>
            </a:r>
            <a:r>
              <a:rPr lang="en-GB" dirty="0"/>
              <a:t>is very similar to PayPal Express </a:t>
            </a:r>
            <a:r>
              <a:rPr lang="en-GB" dirty="0" smtClean="0"/>
              <a:t>Checkout.</a:t>
            </a:r>
          </a:p>
          <a:p>
            <a:r>
              <a:rPr lang="en-GB" dirty="0"/>
              <a:t>T</a:t>
            </a:r>
            <a:r>
              <a:rPr lang="en-GB" dirty="0" smtClean="0"/>
              <a:t>he </a:t>
            </a:r>
            <a:r>
              <a:rPr lang="en-GB" dirty="0"/>
              <a:t>Checkout with PayPal </a:t>
            </a:r>
            <a:r>
              <a:rPr lang="en-US" b="1" dirty="0"/>
              <a:t>Custom UI </a:t>
            </a:r>
            <a:r>
              <a:rPr lang="en-GB" dirty="0"/>
              <a:t>integration is listed with other payment methods such as credit cards and the overall order experience is matched to </a:t>
            </a:r>
            <a:r>
              <a:rPr lang="en-GB" dirty="0" smtClean="0"/>
              <a:t>what </a:t>
            </a:r>
            <a:r>
              <a:rPr lang="en-GB" dirty="0"/>
              <a:t>a consumer would go through with a credit card</a:t>
            </a:r>
            <a:r>
              <a:rPr lang="en-GB" dirty="0" smtClean="0"/>
              <a:t>.</a:t>
            </a:r>
          </a:p>
          <a:p>
            <a:r>
              <a:rPr lang="en-GB" dirty="0"/>
              <a:t>Therefore, if a consumer 'clicks' on the 'PayPal' payment method they are sent to PayPal to enter their credentials and finish checking out</a:t>
            </a:r>
            <a:r>
              <a:rPr lang="en-GB" dirty="0" smtClean="0"/>
              <a:t>.</a:t>
            </a:r>
          </a:p>
          <a:p>
            <a:r>
              <a:rPr lang="en-GB" dirty="0"/>
              <a:t>The final 'PayPal' screen would list a 'Pay' button with the consumer returning to the merchant and seeing an order confirmation page.</a:t>
            </a:r>
            <a:endParaRPr lang="en-US" dirty="0"/>
          </a:p>
          <a:p>
            <a:r>
              <a:rPr lang="en-GB" dirty="0" smtClean="0"/>
              <a:t>Customer </a:t>
            </a:r>
            <a:r>
              <a:rPr lang="en-GB" dirty="0"/>
              <a:t>enters shipping and billing addresses during Checkout process.</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75</a:t>
            </a:fld>
            <a:endParaRPr lang="en-US" noProof="0" dirty="0"/>
          </a:p>
        </p:txBody>
      </p:sp>
    </p:spTree>
    <p:extLst>
      <p:ext uri="{BB962C8B-B14F-4D97-AF65-F5344CB8AC3E}">
        <p14:creationId xmlns:p14="http://schemas.microsoft.com/office/powerpoint/2010/main" val="307144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009531"/>
          </a:xfrm>
        </p:spPr>
        <p:txBody>
          <a:bodyPr>
            <a:normAutofit fontScale="90000"/>
          </a:bodyPr>
          <a:lstStyle/>
          <a:p>
            <a:r>
              <a:rPr lang="en-GB" i="1" dirty="0"/>
              <a:t>. </a:t>
            </a:r>
            <a:r>
              <a:rPr lang="en-GB" i="1" dirty="0" smtClean="0"/>
              <a:t/>
            </a:r>
            <a:br>
              <a:rPr lang="en-GB" i="1" dirty="0" smtClean="0"/>
            </a:br>
            <a:r>
              <a:rPr lang="en-GB" i="1" dirty="0"/>
              <a:t/>
            </a:r>
            <a:br>
              <a:rPr lang="en-GB" i="1" dirty="0"/>
            </a:br>
            <a:r>
              <a:rPr lang="en-GB" i="1" dirty="0" smtClean="0"/>
              <a:t>Multi </a:t>
            </a:r>
            <a:r>
              <a:rPr lang="en-GB" i="1" dirty="0"/>
              <a:t>Checkout Page (Payment Details Step) with chosen PayPal option</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76</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293978" y="1441579"/>
            <a:ext cx="7598368" cy="4680586"/>
          </a:xfrm>
          <a:prstGeom prst="rect">
            <a:avLst/>
          </a:prstGeom>
          <a:noFill/>
          <a:ln w="9525">
            <a:noFill/>
            <a:miter lim="800000"/>
            <a:headEnd/>
            <a:tailEnd/>
          </a:ln>
        </p:spPr>
      </p:pic>
    </p:spTree>
    <p:extLst>
      <p:ext uri="{BB962C8B-B14F-4D97-AF65-F5344CB8AC3E}">
        <p14:creationId xmlns:p14="http://schemas.microsoft.com/office/powerpoint/2010/main" val="4044711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Custom PayPal Checkout</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77</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704617" y="1440180"/>
            <a:ext cx="6782766" cy="4680586"/>
          </a:xfrm>
          <a:prstGeom prst="rect">
            <a:avLst/>
          </a:prstGeom>
          <a:noFill/>
          <a:ln w="9525">
            <a:noFill/>
            <a:miter lim="800000"/>
            <a:headEnd/>
            <a:tailEnd/>
          </a:ln>
        </p:spPr>
      </p:pic>
    </p:spTree>
    <p:extLst>
      <p:ext uri="{BB962C8B-B14F-4D97-AF65-F5344CB8AC3E}">
        <p14:creationId xmlns:p14="http://schemas.microsoft.com/office/powerpoint/2010/main" val="2360204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Multi Checkout Page (Payment Details Step) with chosen Credit Card option</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78</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1913970" y="1440180"/>
            <a:ext cx="8364061" cy="4680586"/>
          </a:xfrm>
          <a:prstGeom prst="rect">
            <a:avLst/>
          </a:prstGeom>
          <a:noFill/>
          <a:ln w="9525">
            <a:noFill/>
            <a:miter lim="800000"/>
            <a:headEnd/>
            <a:tailEnd/>
          </a:ln>
        </p:spPr>
      </p:pic>
    </p:spTree>
    <p:extLst>
      <p:ext uri="{BB962C8B-B14F-4D97-AF65-F5344CB8AC3E}">
        <p14:creationId xmlns:p14="http://schemas.microsoft.com/office/powerpoint/2010/main" val="2024116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Credit Card Checkout</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79</a:t>
            </a:fld>
            <a:endParaRPr lang="en-US" noProof="0" dirty="0"/>
          </a:p>
        </p:txBody>
      </p:sp>
      <p:pic>
        <p:nvPicPr>
          <p:cNvPr id="5" name="Content Placeholder 4"/>
          <p:cNvPicPr>
            <a:picLocks noGrp="1"/>
          </p:cNvPicPr>
          <p:nvPr>
            <p:ph idx="1"/>
          </p:nvPr>
        </p:nvPicPr>
        <p:blipFill>
          <a:blip r:embed="rId2" cstate="print"/>
          <a:srcRect/>
          <a:stretch>
            <a:fillRect/>
          </a:stretch>
        </p:blipFill>
        <p:spPr bwMode="auto">
          <a:xfrm>
            <a:off x="2975849" y="1440180"/>
            <a:ext cx="6240302" cy="4680586"/>
          </a:xfrm>
          <a:prstGeom prst="rect">
            <a:avLst/>
          </a:prstGeom>
          <a:noFill/>
          <a:ln w="9525">
            <a:noFill/>
            <a:miter lim="800000"/>
            <a:headEnd/>
            <a:tailEnd/>
          </a:ln>
        </p:spPr>
      </p:pic>
    </p:spTree>
    <p:extLst>
      <p:ext uri="{BB962C8B-B14F-4D97-AF65-F5344CB8AC3E}">
        <p14:creationId xmlns:p14="http://schemas.microsoft.com/office/powerpoint/2010/main" val="112127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953" y="2737723"/>
            <a:ext cx="10972800" cy="1188000"/>
          </a:xfrm>
        </p:spPr>
        <p:txBody>
          <a:bodyPr/>
          <a:lstStyle/>
          <a:p>
            <a:r>
              <a:rPr lang="en-US" sz="4800" dirty="0"/>
              <a:t>Custom Store Setup</a:t>
            </a: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a:t>
            </a:fld>
            <a:endParaRPr lang="en-US" noProof="0" dirty="0"/>
          </a:p>
        </p:txBody>
      </p:sp>
    </p:spTree>
    <p:extLst>
      <p:ext uri="{BB962C8B-B14F-4D97-AF65-F5344CB8AC3E}">
        <p14:creationId xmlns:p14="http://schemas.microsoft.com/office/powerpoint/2010/main" val="4276091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2" indent="-730548" algn="ctr" defTabSz="935102" rtl="0" fontAlgn="base">
              <a:lnSpc>
                <a:spcPct val="90000"/>
              </a:lnSpc>
              <a:spcBef>
                <a:spcPct val="0"/>
              </a:spcBef>
              <a:spcAft>
                <a:spcPct val="0"/>
              </a:spcAft>
            </a:pPr>
            <a:r>
              <a:rPr lang="en-GB" dirty="0"/>
              <a:t>Replenishment orders for 5.7 B2B</a:t>
            </a:r>
            <a:r>
              <a:rPr lang="en-US" b="1" dirty="0"/>
              <a:t/>
            </a:r>
            <a:br>
              <a:rPr lang="en-US" b="1" dirty="0"/>
            </a:br>
            <a:endParaRPr lang="en-US" dirty="0"/>
          </a:p>
        </p:txBody>
      </p:sp>
      <p:sp>
        <p:nvSpPr>
          <p:cNvPr id="3" name="Content Placeholder 2"/>
          <p:cNvSpPr>
            <a:spLocks noGrp="1"/>
          </p:cNvSpPr>
          <p:nvPr>
            <p:ph idx="1"/>
          </p:nvPr>
        </p:nvSpPr>
        <p:spPr/>
        <p:txBody>
          <a:bodyPr/>
          <a:lstStyle/>
          <a:p>
            <a:r>
              <a:rPr lang="en-GB" dirty="0"/>
              <a:t>The plugin provides the ability to pay orders scheduled on a regular basis using Braintree Credit Card payments or PayPal authorization via Braintree.</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80</a:t>
            </a:fld>
            <a:endParaRPr lang="en-US" noProof="0" dirty="0"/>
          </a:p>
        </p:txBody>
      </p:sp>
    </p:spTree>
    <p:extLst>
      <p:ext uri="{BB962C8B-B14F-4D97-AF65-F5344CB8AC3E}">
        <p14:creationId xmlns:p14="http://schemas.microsoft.com/office/powerpoint/2010/main" val="4151050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Final Review page on B2B 5.7</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81</a:t>
            </a:fld>
            <a:endParaRPr lang="en-US" noProof="0" dirty="0"/>
          </a:p>
        </p:txBody>
      </p:sp>
      <p:pic>
        <p:nvPicPr>
          <p:cNvPr id="5" name="Content Placeholder 4" descr="D:\Users\vvushako\Desktop\Untitled1.png"/>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96434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Replenishment Order Confirmation Page</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82</a:t>
            </a:fld>
            <a:endParaRPr lang="en-US" noProof="0" dirty="0"/>
          </a:p>
        </p:txBody>
      </p:sp>
      <p:pic>
        <p:nvPicPr>
          <p:cNvPr id="5" name="Content Placeholder 4" descr="D:\Users\vvushako\Desktop\Untitled2.png"/>
          <p:cNvPicPr>
            <a:picLocks noGrp="1"/>
          </p:cNvPicPr>
          <p:nvPr>
            <p:ph idx="1"/>
          </p:nvPr>
        </p:nvPicPr>
        <p:blipFill>
          <a:blip r:embed="rId2" cstate="print"/>
          <a:srcRect/>
          <a:stretch>
            <a:fillRect/>
          </a:stretch>
        </p:blipFill>
        <p:spPr bwMode="auto">
          <a:xfrm>
            <a:off x="3170634" y="1440180"/>
            <a:ext cx="5850732" cy="4680586"/>
          </a:xfrm>
          <a:prstGeom prst="rect">
            <a:avLst/>
          </a:prstGeom>
          <a:noFill/>
          <a:ln w="9525">
            <a:noFill/>
            <a:miter lim="800000"/>
            <a:headEnd/>
            <a:tailEnd/>
          </a:ln>
        </p:spPr>
      </p:pic>
    </p:spTree>
    <p:extLst>
      <p:ext uri="{BB962C8B-B14F-4D97-AF65-F5344CB8AC3E}">
        <p14:creationId xmlns:p14="http://schemas.microsoft.com/office/powerpoint/2010/main" val="1879939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0548" lvl="2" indent="-730548" algn="ctr" defTabSz="935102" rtl="0" fontAlgn="base">
              <a:lnSpc>
                <a:spcPct val="90000"/>
              </a:lnSpc>
              <a:spcBef>
                <a:spcPct val="0"/>
              </a:spcBef>
              <a:spcAft>
                <a:spcPct val="0"/>
              </a:spcAft>
            </a:pPr>
            <a:r>
              <a:rPr lang="en-GB" dirty="0"/>
              <a:t>Back-office operations with Braintree Payments</a:t>
            </a:r>
            <a:r>
              <a:rPr lang="en-US" b="1" dirty="0"/>
              <a:t/>
            </a:r>
            <a:br>
              <a:rPr lang="en-US" b="1" dirty="0"/>
            </a:br>
            <a:endParaRPr lang="en-US" dirty="0"/>
          </a:p>
        </p:txBody>
      </p:sp>
      <p:sp>
        <p:nvSpPr>
          <p:cNvPr id="3" name="Content Placeholder 2"/>
          <p:cNvSpPr>
            <a:spLocks noGrp="1"/>
          </p:cNvSpPr>
          <p:nvPr>
            <p:ph idx="1"/>
          </p:nvPr>
        </p:nvSpPr>
        <p:spPr/>
        <p:txBody>
          <a:bodyPr/>
          <a:lstStyle/>
          <a:p>
            <a:r>
              <a:rPr lang="en-GB" b="1" dirty="0"/>
              <a:t>Braintreecscockpit </a:t>
            </a:r>
            <a:r>
              <a:rPr lang="en-GB" dirty="0"/>
              <a:t>extension extends </a:t>
            </a:r>
            <a:r>
              <a:rPr lang="en-GB" b="1" dirty="0" err="1"/>
              <a:t>cscockpit</a:t>
            </a:r>
            <a:r>
              <a:rPr lang="en-GB" b="1" dirty="0"/>
              <a:t> </a:t>
            </a:r>
            <a:r>
              <a:rPr lang="en-GB" dirty="0"/>
              <a:t>by adding Braintree payment functionality. </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83</a:t>
            </a:fld>
            <a:endParaRPr lang="en-US" noProof="0" dirty="0"/>
          </a:p>
        </p:txBody>
      </p:sp>
      <p:pic>
        <p:nvPicPr>
          <p:cNvPr id="5" name="Picture 4" descr="C:\Users\Oleg_Bovt\Desktop\Screenshot_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1740" y="2379267"/>
            <a:ext cx="7208520" cy="4045458"/>
          </a:xfrm>
          <a:prstGeom prst="rect">
            <a:avLst/>
          </a:prstGeom>
          <a:noFill/>
          <a:ln>
            <a:solidFill>
              <a:srgbClr val="0070C0"/>
            </a:solidFill>
          </a:ln>
        </p:spPr>
      </p:pic>
    </p:spTree>
    <p:extLst>
      <p:ext uri="{BB962C8B-B14F-4D97-AF65-F5344CB8AC3E}">
        <p14:creationId xmlns:p14="http://schemas.microsoft.com/office/powerpoint/2010/main" val="497376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eaLnBrk="0"/>
            <a:r>
              <a:rPr lang="en-GB" dirty="0"/>
              <a:t>Find Braintree Transaction Section</a:t>
            </a:r>
            <a:r>
              <a:rPr lang="en-US" b="1" dirty="0"/>
              <a:t/>
            </a:r>
            <a:br>
              <a:rPr lang="en-US" b="1" dirty="0"/>
            </a:br>
            <a:r>
              <a:rPr lang="en-GB" sz="1440" b="1" dirty="0"/>
              <a:t> </a:t>
            </a:r>
            <a:r>
              <a:rPr lang="en-US" sz="1920" dirty="0"/>
              <a:t/>
            </a:r>
            <a:br>
              <a:rPr lang="en-US" sz="1920" dirty="0"/>
            </a:br>
            <a:endParaRPr lang="en-US" dirty="0"/>
          </a:p>
        </p:txBody>
      </p:sp>
      <p:sp>
        <p:nvSpPr>
          <p:cNvPr id="3" name="Content Placeholder 2"/>
          <p:cNvSpPr>
            <a:spLocks noGrp="1"/>
          </p:cNvSpPr>
          <p:nvPr>
            <p:ph idx="1"/>
          </p:nvPr>
        </p:nvSpPr>
        <p:spPr/>
        <p:txBody>
          <a:bodyPr>
            <a:normAutofit fontScale="92500" lnSpcReduction="10000"/>
          </a:bodyPr>
          <a:lstStyle/>
          <a:p>
            <a:r>
              <a:rPr lang="en-GB" dirty="0"/>
              <a:t>The plugin provides the ability to search for a set of transactions based on specific </a:t>
            </a:r>
            <a:r>
              <a:rPr lang="en-GB" dirty="0" smtClean="0"/>
              <a:t>filters</a:t>
            </a:r>
          </a:p>
          <a:p>
            <a:endParaRPr lang="en-GB" dirty="0"/>
          </a:p>
          <a:p>
            <a:endParaRPr lang="en-GB" dirty="0" smtClean="0"/>
          </a:p>
          <a:p>
            <a:endParaRPr lang="en-GB" dirty="0"/>
          </a:p>
          <a:p>
            <a:endParaRPr lang="en-GB" dirty="0" smtClean="0"/>
          </a:p>
          <a:p>
            <a:endParaRPr lang="en-GB" dirty="0"/>
          </a:p>
          <a:p>
            <a:endParaRPr lang="en-GB" dirty="0" smtClean="0"/>
          </a:p>
          <a:p>
            <a:pPr marL="0" indent="0">
              <a:buNone/>
            </a:pPr>
            <a:r>
              <a:rPr lang="en-GB" i="1" dirty="0" smtClean="0"/>
              <a:t/>
            </a:r>
            <a:br>
              <a:rPr lang="en-GB" i="1" dirty="0" smtClean="0"/>
            </a:br>
            <a:r>
              <a:rPr lang="en-GB" i="1" dirty="0" smtClean="0"/>
              <a:t>				</a:t>
            </a:r>
            <a:r>
              <a:rPr lang="en-GB" sz="1680" i="1" dirty="0"/>
              <a:t>Search </a:t>
            </a:r>
            <a:r>
              <a:rPr lang="en-GB" sz="1680" i="1" dirty="0"/>
              <a:t>for Braintree Transactions Pop-up</a:t>
            </a:r>
            <a:endParaRPr lang="en-US" sz="1680"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84</a:t>
            </a:fld>
            <a:endParaRPr lang="en-US" noProof="0" dirty="0"/>
          </a:p>
        </p:txBody>
      </p:sp>
      <p:pic>
        <p:nvPicPr>
          <p:cNvPr id="5" name="Picture 4"/>
          <p:cNvPicPr/>
          <p:nvPr/>
        </p:nvPicPr>
        <p:blipFill>
          <a:blip r:embed="rId2" cstate="print"/>
          <a:stretch>
            <a:fillRect/>
          </a:stretch>
        </p:blipFill>
        <p:spPr>
          <a:xfrm>
            <a:off x="2529840" y="2476979"/>
            <a:ext cx="7132320" cy="2606040"/>
          </a:xfrm>
          <a:prstGeom prst="rect">
            <a:avLst/>
          </a:prstGeom>
        </p:spPr>
      </p:pic>
    </p:spTree>
    <p:extLst>
      <p:ext uri="{BB962C8B-B14F-4D97-AF65-F5344CB8AC3E}">
        <p14:creationId xmlns:p14="http://schemas.microsoft.com/office/powerpoint/2010/main" val="1888110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2718"/>
            <a:ext cx="10972800" cy="1188000"/>
          </a:xfrm>
        </p:spPr>
        <p:txBody>
          <a:bodyPr/>
          <a:lstStyle/>
          <a:p>
            <a:r>
              <a:rPr lang="en-GB" i="1" dirty="0"/>
              <a:t>Braintree Transaction Details Tab</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85</a:t>
            </a:fld>
            <a:endParaRPr lang="en-US" noProof="0" dirty="0"/>
          </a:p>
        </p:txBody>
      </p:sp>
      <p:pic>
        <p:nvPicPr>
          <p:cNvPr id="5" name="Content Placeholder 4"/>
          <p:cNvPicPr>
            <a:picLocks noGrp="1"/>
          </p:cNvPicPr>
          <p:nvPr>
            <p:ph idx="1"/>
          </p:nvPr>
        </p:nvPicPr>
        <p:blipFill>
          <a:blip r:embed="rId2" cstate="print"/>
          <a:stretch>
            <a:fillRect/>
          </a:stretch>
        </p:blipFill>
        <p:spPr>
          <a:xfrm>
            <a:off x="1605797" y="1441579"/>
            <a:ext cx="8954616" cy="4680586"/>
          </a:xfrm>
          <a:prstGeom prst="rect">
            <a:avLst/>
          </a:prstGeom>
        </p:spPr>
      </p:pic>
      <p:sp>
        <p:nvSpPr>
          <p:cNvPr id="6" name="Rectangle 5"/>
          <p:cNvSpPr/>
          <p:nvPr/>
        </p:nvSpPr>
        <p:spPr>
          <a:xfrm>
            <a:off x="1170653" y="913579"/>
            <a:ext cx="9402655" cy="368434"/>
          </a:xfrm>
          <a:prstGeom prst="rect">
            <a:avLst/>
          </a:prstGeom>
        </p:spPr>
        <p:txBody>
          <a:bodyPr wrap="square">
            <a:spAutoFit/>
          </a:bodyPr>
          <a:lstStyle/>
          <a:p>
            <a:pPr marL="548640" lvl="2" indent="-278130" defTabSz="730548" fontAlgn="base">
              <a:lnSpc>
                <a:spcPct val="115000"/>
              </a:lnSpc>
              <a:spcBef>
                <a:spcPct val="20000"/>
              </a:spcBef>
              <a:spcAft>
                <a:spcPct val="0"/>
              </a:spcAft>
              <a:buClr>
                <a:srgbClr val="009BCC"/>
              </a:buClr>
              <a:buFont typeface="Wingdings" pitchFamily="2" charset="2"/>
              <a:buChar char="Ø"/>
            </a:pPr>
            <a:r>
              <a:rPr lang="en-GB" sz="1560" dirty="0">
                <a:latin typeface="Arial" pitchFamily="34" charset="0"/>
                <a:cs typeface="Arial" pitchFamily="34" charset="0"/>
              </a:rPr>
              <a:t>There is possibility to get details on a specific transaction or go to appropriate order.</a:t>
            </a:r>
            <a:endParaRPr lang="en-US" sz="1560" dirty="0">
              <a:latin typeface="Arial" pitchFamily="34" charset="0"/>
              <a:cs typeface="Arial" pitchFamily="34" charset="0"/>
            </a:endParaRPr>
          </a:p>
        </p:txBody>
      </p:sp>
    </p:spTree>
    <p:extLst>
      <p:ext uri="{BB962C8B-B14F-4D97-AF65-F5344CB8AC3E}">
        <p14:creationId xmlns:p14="http://schemas.microsoft.com/office/powerpoint/2010/main" val="136276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Submit for Settlement Braintree Transaction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86</a:t>
            </a:fld>
            <a:endParaRPr lang="en-US" noProof="0" dirty="0"/>
          </a:p>
        </p:txBody>
      </p:sp>
      <p:pic>
        <p:nvPicPr>
          <p:cNvPr id="5" name="Content Placeholder 4"/>
          <p:cNvPicPr>
            <a:picLocks noGrp="1"/>
          </p:cNvPicPr>
          <p:nvPr>
            <p:ph idx="1"/>
          </p:nvPr>
        </p:nvPicPr>
        <p:blipFill>
          <a:blip r:embed="rId2" cstate="print"/>
          <a:stretch>
            <a:fillRect/>
          </a:stretch>
        </p:blipFill>
        <p:spPr>
          <a:xfrm>
            <a:off x="1392555" y="2046446"/>
            <a:ext cx="9406890" cy="4046220"/>
          </a:xfrm>
          <a:prstGeom prst="rect">
            <a:avLst/>
          </a:prstGeom>
        </p:spPr>
      </p:pic>
      <p:sp>
        <p:nvSpPr>
          <p:cNvPr id="6" name="Rectangle 5"/>
          <p:cNvSpPr/>
          <p:nvPr/>
        </p:nvSpPr>
        <p:spPr>
          <a:xfrm>
            <a:off x="911424" y="1234144"/>
            <a:ext cx="10023514" cy="572464"/>
          </a:xfrm>
          <a:prstGeom prst="rect">
            <a:avLst/>
          </a:prstGeom>
        </p:spPr>
        <p:txBody>
          <a:bodyPr wrap="square">
            <a:spAutoFit/>
          </a:bodyPr>
          <a:lstStyle/>
          <a:p>
            <a:pPr marL="548640" lvl="2" indent="-278130" defTabSz="730548" fontAlgn="base">
              <a:spcBef>
                <a:spcPct val="20000"/>
              </a:spcBef>
              <a:spcAft>
                <a:spcPct val="0"/>
              </a:spcAft>
              <a:buClr>
                <a:srgbClr val="009BCC"/>
              </a:buClr>
              <a:buFont typeface="Wingdings" pitchFamily="2" charset="2"/>
              <a:buChar char="Ø"/>
            </a:pPr>
            <a:r>
              <a:rPr lang="en-GB" sz="1560" dirty="0">
                <a:latin typeface="Arial" pitchFamily="34" charset="0"/>
                <a:cs typeface="Arial" pitchFamily="34" charset="0"/>
              </a:rPr>
              <a:t>The plugin provides the ability to capture or settle an authorization later. The plugin sends a request to Braintree to 'submit for settlement'.</a:t>
            </a:r>
            <a:endParaRPr lang="en-US" sz="1560" dirty="0">
              <a:latin typeface="Arial" pitchFamily="34" charset="0"/>
              <a:cs typeface="Arial" pitchFamily="34" charset="0"/>
            </a:endParaRPr>
          </a:p>
        </p:txBody>
      </p:sp>
    </p:spTree>
    <p:extLst>
      <p:ext uri="{BB962C8B-B14F-4D97-AF65-F5344CB8AC3E}">
        <p14:creationId xmlns:p14="http://schemas.microsoft.com/office/powerpoint/2010/main" val="2690994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Refund Braintree Transaction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87</a:t>
            </a:fld>
            <a:endParaRPr lang="en-US" noProof="0" dirty="0"/>
          </a:p>
        </p:txBody>
      </p:sp>
      <p:pic>
        <p:nvPicPr>
          <p:cNvPr id="5" name="Content Placeholder 4"/>
          <p:cNvPicPr>
            <a:picLocks noGrp="1"/>
          </p:cNvPicPr>
          <p:nvPr>
            <p:ph idx="1"/>
          </p:nvPr>
        </p:nvPicPr>
        <p:blipFill>
          <a:blip r:embed="rId2" cstate="print"/>
          <a:stretch>
            <a:fillRect/>
          </a:stretch>
        </p:blipFill>
        <p:spPr>
          <a:xfrm>
            <a:off x="1186816" y="2305675"/>
            <a:ext cx="9575304" cy="3469243"/>
          </a:xfrm>
          <a:prstGeom prst="rect">
            <a:avLst/>
          </a:prstGeom>
        </p:spPr>
      </p:pic>
      <p:sp>
        <p:nvSpPr>
          <p:cNvPr id="6" name="Rectangle 5"/>
          <p:cNvSpPr/>
          <p:nvPr/>
        </p:nvSpPr>
        <p:spPr>
          <a:xfrm>
            <a:off x="855004" y="1268761"/>
            <a:ext cx="10238928" cy="644535"/>
          </a:xfrm>
          <a:prstGeom prst="rect">
            <a:avLst/>
          </a:prstGeom>
        </p:spPr>
        <p:txBody>
          <a:bodyPr wrap="square">
            <a:spAutoFit/>
          </a:bodyPr>
          <a:lstStyle/>
          <a:p>
            <a:pPr marL="548640" lvl="2" indent="-278130" defTabSz="730548" fontAlgn="base">
              <a:lnSpc>
                <a:spcPct val="115000"/>
              </a:lnSpc>
              <a:spcBef>
                <a:spcPct val="20000"/>
              </a:spcBef>
              <a:spcAft>
                <a:spcPct val="0"/>
              </a:spcAft>
              <a:buClr>
                <a:srgbClr val="009BCC"/>
              </a:buClr>
              <a:buFont typeface="Wingdings" pitchFamily="2" charset="2"/>
              <a:buChar char="Ø"/>
            </a:pPr>
            <a:r>
              <a:rPr lang="en-GB" sz="1560" dirty="0">
                <a:latin typeface="Arial" pitchFamily="34" charset="0"/>
                <a:cs typeface="Arial" pitchFamily="34" charset="0"/>
              </a:rPr>
              <a:t>The plugin provides the ability to clone a transaction. Cloning a transaction will create a new transaction by copying all the attributes, except amount, of the original transaction.</a:t>
            </a:r>
            <a:endParaRPr lang="en-US" sz="1560" dirty="0">
              <a:latin typeface="Arial" pitchFamily="34" charset="0"/>
              <a:cs typeface="Arial" pitchFamily="34" charset="0"/>
            </a:endParaRPr>
          </a:p>
        </p:txBody>
      </p:sp>
    </p:spTree>
    <p:extLst>
      <p:ext uri="{BB962C8B-B14F-4D97-AF65-F5344CB8AC3E}">
        <p14:creationId xmlns:p14="http://schemas.microsoft.com/office/powerpoint/2010/main" val="1045555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Clone Braintree Transaction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88</a:t>
            </a:fld>
            <a:endParaRPr lang="en-US" noProof="0"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02701" y="2374387"/>
            <a:ext cx="8727370" cy="3214854"/>
          </a:xfrm>
          <a:prstGeom prst="rect">
            <a:avLst/>
          </a:prstGeom>
          <a:noFill/>
          <a:ln>
            <a:solidFill>
              <a:srgbClr val="0070C0"/>
            </a:solidFill>
          </a:ln>
        </p:spPr>
      </p:pic>
      <p:sp>
        <p:nvSpPr>
          <p:cNvPr id="7" name="Rectangle 6"/>
          <p:cNvSpPr/>
          <p:nvPr/>
        </p:nvSpPr>
        <p:spPr>
          <a:xfrm>
            <a:off x="1084243" y="1355170"/>
            <a:ext cx="9245827" cy="644535"/>
          </a:xfrm>
          <a:prstGeom prst="rect">
            <a:avLst/>
          </a:prstGeom>
        </p:spPr>
        <p:txBody>
          <a:bodyPr wrap="square">
            <a:spAutoFit/>
          </a:bodyPr>
          <a:lstStyle/>
          <a:p>
            <a:pPr marL="548640" lvl="2" indent="-278130" defTabSz="730548" fontAlgn="base">
              <a:lnSpc>
                <a:spcPct val="115000"/>
              </a:lnSpc>
              <a:spcBef>
                <a:spcPct val="20000"/>
              </a:spcBef>
              <a:spcAft>
                <a:spcPct val="0"/>
              </a:spcAft>
              <a:buClr>
                <a:srgbClr val="009BCC"/>
              </a:buClr>
              <a:buFont typeface="Wingdings" pitchFamily="2" charset="2"/>
              <a:buChar char="Ø"/>
            </a:pPr>
            <a:r>
              <a:rPr lang="en-GB" sz="1560" dirty="0">
                <a:latin typeface="Arial" pitchFamily="34" charset="0"/>
                <a:cs typeface="Arial" pitchFamily="34" charset="0"/>
              </a:rPr>
              <a:t>The plugin provides the ability to clone a transaction. Cloning a transaction will create a new transaction by copying all the attributes, except amount, of the original transaction.</a:t>
            </a:r>
            <a:endParaRPr lang="en-US" sz="1560" dirty="0">
              <a:latin typeface="Arial" pitchFamily="34" charset="0"/>
              <a:cs typeface="Arial" pitchFamily="34" charset="0"/>
            </a:endParaRPr>
          </a:p>
        </p:txBody>
      </p:sp>
    </p:spTree>
    <p:extLst>
      <p:ext uri="{BB962C8B-B14F-4D97-AF65-F5344CB8AC3E}">
        <p14:creationId xmlns:p14="http://schemas.microsoft.com/office/powerpoint/2010/main" val="4035216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smtClean="0"/>
              <a:t>New Braintree Transaction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89</a:t>
            </a:fld>
            <a:endParaRPr lang="en-US" noProof="0" dirty="0"/>
          </a:p>
        </p:txBody>
      </p:sp>
      <p:pic>
        <p:nvPicPr>
          <p:cNvPr id="5" name="Content Placeholder 4"/>
          <p:cNvPicPr>
            <a:picLocks noGrp="1"/>
          </p:cNvPicPr>
          <p:nvPr>
            <p:ph idx="1"/>
          </p:nvPr>
        </p:nvPicPr>
        <p:blipFill>
          <a:blip r:embed="rId2" cstate="print"/>
          <a:stretch>
            <a:fillRect/>
          </a:stretch>
        </p:blipFill>
        <p:spPr>
          <a:xfrm>
            <a:off x="1421690" y="1931412"/>
            <a:ext cx="9103955" cy="4594176"/>
          </a:xfrm>
          <a:prstGeom prst="rect">
            <a:avLst/>
          </a:prstGeom>
        </p:spPr>
      </p:pic>
      <p:sp>
        <p:nvSpPr>
          <p:cNvPr id="6" name="Rectangle 5"/>
          <p:cNvSpPr/>
          <p:nvPr/>
        </p:nvSpPr>
        <p:spPr>
          <a:xfrm>
            <a:off x="1414973" y="1188000"/>
            <a:ext cx="9087916" cy="572464"/>
          </a:xfrm>
          <a:prstGeom prst="rect">
            <a:avLst/>
          </a:prstGeom>
        </p:spPr>
        <p:txBody>
          <a:bodyPr wrap="square">
            <a:spAutoFit/>
          </a:bodyPr>
          <a:lstStyle/>
          <a:p>
            <a:pPr marL="548640" lvl="2" indent="-278130" defTabSz="730548" fontAlgn="base">
              <a:spcBef>
                <a:spcPct val="20000"/>
              </a:spcBef>
              <a:spcAft>
                <a:spcPct val="0"/>
              </a:spcAft>
              <a:buClr>
                <a:srgbClr val="009BCC"/>
              </a:buClr>
              <a:buFont typeface="Wingdings" pitchFamily="2" charset="2"/>
              <a:buChar char="Ø"/>
            </a:pPr>
            <a:r>
              <a:rPr lang="en-GB" sz="1560" dirty="0">
                <a:latin typeface="Arial" pitchFamily="34" charset="0"/>
                <a:cs typeface="Arial" pitchFamily="34" charset="0"/>
              </a:rPr>
              <a:t>In addition, plugin allows create new Braintree transactions by entering payment details or using payment method token</a:t>
            </a:r>
            <a:endParaRPr lang="en-US" sz="1560" dirty="0">
              <a:latin typeface="Arial" pitchFamily="34" charset="0"/>
              <a:cs typeface="Arial" pitchFamily="34" charset="0"/>
            </a:endParaRPr>
          </a:p>
        </p:txBody>
      </p:sp>
    </p:spTree>
    <p:extLst>
      <p:ext uri="{BB962C8B-B14F-4D97-AF65-F5344CB8AC3E}">
        <p14:creationId xmlns:p14="http://schemas.microsoft.com/office/powerpoint/2010/main" val="290028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0"/>
            <a:ext cx="10972800" cy="1188000"/>
          </a:xfrm>
        </p:spPr>
        <p:txBody>
          <a:bodyPr/>
          <a:lstStyle/>
          <a:p>
            <a:pPr lvl="0"/>
            <a:r>
              <a:rPr lang="en-US" dirty="0" smtClean="0">
                <a:latin typeface="Cambria Math" pitchFamily="18" charset="0"/>
                <a:ea typeface="Cambria Math" pitchFamily="18" charset="0"/>
              </a:rPr>
              <a:t>Implementation Approach </a:t>
            </a:r>
            <a:endParaRPr lang="sv-SE" dirty="0">
              <a:latin typeface="Cambria Math" pitchFamily="18" charset="0"/>
              <a:ea typeface="Cambria Math" pitchFamily="18" charset="0"/>
            </a:endParaRPr>
          </a:p>
        </p:txBody>
      </p:sp>
      <p:sp>
        <p:nvSpPr>
          <p:cNvPr id="7" name="Content Placeholder 2"/>
          <p:cNvSpPr txBox="1">
            <a:spLocks/>
          </p:cNvSpPr>
          <p:nvPr/>
        </p:nvSpPr>
        <p:spPr>
          <a:xfrm>
            <a:off x="825014" y="1182351"/>
            <a:ext cx="10369152" cy="4925347"/>
          </a:xfrm>
          <a:prstGeom prst="rect">
            <a:avLst/>
          </a:prstGeom>
          <a:noFill/>
          <a:ln w="9525">
            <a:noFill/>
            <a:miter lim="800000"/>
            <a:headEnd/>
            <a:tailEnd/>
          </a:ln>
        </p:spPr>
        <p:txBody>
          <a:bodyPr vert="horz" wrap="square" lIns="294521" tIns="36815" rIns="73630" bIns="36815" numCol="1" anchor="t" anchorCtr="0" compatLnSpc="1">
            <a:prstTxWarp prst="textNoShape">
              <a:avLst/>
            </a:prstTxWarp>
          </a:bodyPr>
          <a:lstStyle/>
          <a:p>
            <a:pPr marL="279232" indent="-279232" defTabSz="730548" fontAlgn="base">
              <a:spcBef>
                <a:spcPct val="20000"/>
              </a:spcBef>
              <a:spcAft>
                <a:spcPct val="0"/>
              </a:spcAft>
              <a:buClr>
                <a:schemeClr val="tx2"/>
              </a:buClr>
              <a:defRPr/>
            </a:pPr>
            <a:endParaRPr lang="sv-SE" sz="2400" dirty="0"/>
          </a:p>
          <a:p>
            <a:pPr marL="279232" indent="-279232" defTabSz="730548" fontAlgn="base">
              <a:spcBef>
                <a:spcPct val="20000"/>
              </a:spcBef>
              <a:spcAft>
                <a:spcPct val="0"/>
              </a:spcAft>
              <a:buClr>
                <a:schemeClr val="tx2"/>
              </a:buClr>
              <a:buFont typeface="Wingdings" pitchFamily="2" charset="2"/>
              <a:buChar char="q"/>
            </a:pPr>
            <a:r>
              <a:rPr lang="en-US" sz="1920" dirty="0">
                <a:cs typeface="Calibri" pitchFamily="34" charset="0"/>
              </a:rPr>
              <a:t>Overview</a:t>
            </a:r>
          </a:p>
          <a:p>
            <a:pPr marL="279232" indent="-279232" defTabSz="730548" fontAlgn="base">
              <a:spcBef>
                <a:spcPct val="20000"/>
              </a:spcBef>
              <a:spcAft>
                <a:spcPct val="0"/>
              </a:spcAft>
              <a:buClr>
                <a:schemeClr val="tx2"/>
              </a:buClr>
            </a:pPr>
            <a:endParaRPr lang="en-US" sz="1920"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Ø"/>
            </a:pPr>
            <a:r>
              <a:rPr lang="en-US" sz="1320" dirty="0"/>
              <a:t>Download hybris Commerce Suite 5.7.0.5 from </a:t>
            </a:r>
            <a:r>
              <a:rPr lang="en-US" sz="1320" u="sng" dirty="0">
                <a:hlinkClick r:id="rId2"/>
              </a:rPr>
              <a:t>https://wiki.hybris.com/display/downloads/Download</a:t>
            </a:r>
            <a:endParaRPr lang="en-US" sz="1320" u="sng" dirty="0"/>
          </a:p>
          <a:p>
            <a:pPr marL="552450" indent="-278130" defTabSz="730548" fontAlgn="base">
              <a:spcBef>
                <a:spcPct val="20000"/>
              </a:spcBef>
              <a:spcAft>
                <a:spcPct val="0"/>
              </a:spcAft>
              <a:buClr>
                <a:schemeClr val="tx2"/>
              </a:buClr>
              <a:buFont typeface="Wingdings" pitchFamily="2" charset="2"/>
              <a:buChar char="Ø"/>
            </a:pPr>
            <a:endParaRPr lang="en-US" sz="1320" u="sng" dirty="0"/>
          </a:p>
          <a:p>
            <a:pPr marL="552450" indent="-278130" defTabSz="730548" fontAlgn="base">
              <a:spcBef>
                <a:spcPct val="20000"/>
              </a:spcBef>
              <a:spcAft>
                <a:spcPct val="0"/>
              </a:spcAft>
              <a:buClr>
                <a:schemeClr val="tx2"/>
              </a:buClr>
              <a:buFont typeface="Wingdings" pitchFamily="2" charset="2"/>
              <a:buChar char="Ø"/>
            </a:pPr>
            <a:r>
              <a:rPr lang="en-US" sz="1320" dirty="0"/>
              <a:t>Change to the </a:t>
            </a:r>
            <a:r>
              <a:rPr lang="en-US" sz="1320" b="1" dirty="0"/>
              <a:t>hybris/installer</a:t>
            </a:r>
            <a:r>
              <a:rPr lang="en-US" sz="1320" dirty="0"/>
              <a:t> directory</a:t>
            </a:r>
          </a:p>
          <a:p>
            <a:pPr marL="552450" indent="-278130" defTabSz="730548" fontAlgn="base">
              <a:spcBef>
                <a:spcPct val="20000"/>
              </a:spcBef>
              <a:spcAft>
                <a:spcPct val="0"/>
              </a:spcAft>
              <a:buClr>
                <a:schemeClr val="tx2"/>
              </a:buClr>
            </a:pPr>
            <a:endParaRPr lang="en-US" sz="1680" dirty="0">
              <a:cs typeface="Calibri" pitchFamily="34" charset="0"/>
            </a:endParaRPr>
          </a:p>
          <a:p>
            <a:pPr marL="552450" lvl="1" indent="-278130" defTabSz="730548" fontAlgn="base">
              <a:spcBef>
                <a:spcPct val="20000"/>
              </a:spcBef>
              <a:spcAft>
                <a:spcPct val="0"/>
              </a:spcAft>
              <a:buClr>
                <a:schemeClr val="tx2"/>
              </a:buClr>
              <a:buFont typeface="Wingdings" pitchFamily="2" charset="2"/>
              <a:buChar char="Ø"/>
            </a:pPr>
            <a:r>
              <a:rPr lang="en-US" sz="1320" dirty="0"/>
              <a:t>Setup Hybris 5.7 environment.</a:t>
            </a:r>
          </a:p>
          <a:p>
            <a:pPr marL="1020001" lvl="1" indent="-278130" defTabSz="730548" fontAlgn="base">
              <a:spcBef>
                <a:spcPct val="20000"/>
              </a:spcBef>
              <a:spcAft>
                <a:spcPct val="0"/>
              </a:spcAft>
              <a:buClr>
                <a:schemeClr val="tx2"/>
              </a:buClr>
              <a:buFont typeface="Wingdings" pitchFamily="2" charset="2"/>
              <a:buChar char="ü"/>
            </a:pPr>
            <a:r>
              <a:rPr lang="en-US" sz="1320" dirty="0">
                <a:cs typeface="Calibri" pitchFamily="34" charset="0"/>
              </a:rPr>
              <a:t>Extract zip file.</a:t>
            </a:r>
            <a:br>
              <a:rPr lang="en-US" sz="1320" dirty="0">
                <a:cs typeface="Calibri" pitchFamily="34" charset="0"/>
              </a:rPr>
            </a:br>
            <a:endParaRPr lang="en-US" sz="1680" dirty="0">
              <a:cs typeface="Calibri" pitchFamily="34" charset="0"/>
            </a:endParaRPr>
          </a:p>
          <a:p>
            <a:pPr marL="552450" indent="-278130" defTabSz="730548" fontAlgn="base">
              <a:spcBef>
                <a:spcPct val="20000"/>
              </a:spcBef>
              <a:spcAft>
                <a:spcPct val="0"/>
              </a:spcAft>
              <a:buClr>
                <a:schemeClr val="tx2"/>
              </a:buClr>
              <a:buFont typeface="Wingdings" pitchFamily="2" charset="2"/>
              <a:buChar char="Ø"/>
            </a:pPr>
            <a:r>
              <a:rPr lang="en-US" sz="1320" dirty="0"/>
              <a:t>Run </a:t>
            </a:r>
            <a:r>
              <a:rPr lang="en-US" sz="1320" b="1" dirty="0"/>
              <a:t>install.bat-r b2b_acc_plus </a:t>
            </a:r>
            <a:r>
              <a:rPr lang="en-US" sz="1320" dirty="0"/>
              <a:t>from </a:t>
            </a:r>
            <a:r>
              <a:rPr lang="en-US" sz="1320" i="1" dirty="0"/>
              <a:t>{HYBRIS_HOME}</a:t>
            </a:r>
            <a:r>
              <a:rPr lang="en-US" sz="1320" dirty="0"/>
              <a:t>/installer directory </a:t>
            </a:r>
          </a:p>
          <a:p>
            <a:pPr marL="552450" indent="-278130" defTabSz="730548" fontAlgn="base">
              <a:spcBef>
                <a:spcPct val="20000"/>
              </a:spcBef>
              <a:spcAft>
                <a:spcPct val="0"/>
              </a:spcAft>
              <a:buClr>
                <a:schemeClr val="tx2"/>
              </a:buClr>
            </a:pPr>
            <a:endParaRPr lang="en-US" sz="1320" b="1" dirty="0"/>
          </a:p>
          <a:p>
            <a:pPr marL="552450" indent="-278130" defTabSz="730548" fontAlgn="base">
              <a:spcBef>
                <a:spcPct val="20000"/>
              </a:spcBef>
              <a:spcAft>
                <a:spcPct val="0"/>
              </a:spcAft>
              <a:buClr>
                <a:schemeClr val="tx2"/>
              </a:buClr>
              <a:buFont typeface="Wingdings" pitchFamily="2" charset="2"/>
              <a:buChar char="Ø"/>
            </a:pPr>
            <a:r>
              <a:rPr lang="en-US" sz="1320" dirty="0"/>
              <a:t>Run </a:t>
            </a:r>
            <a:r>
              <a:rPr lang="en-US" sz="1320" b="1" dirty="0"/>
              <a:t>setantenv.bat </a:t>
            </a:r>
            <a:endParaRPr lang="en-US" sz="1320" dirty="0"/>
          </a:p>
          <a:p>
            <a:pPr marL="552450" indent="-278130" defTabSz="730548" fontAlgn="base">
              <a:spcBef>
                <a:spcPct val="20000"/>
              </a:spcBef>
              <a:spcAft>
                <a:spcPct val="0"/>
              </a:spcAft>
              <a:buClr>
                <a:schemeClr val="tx2"/>
              </a:buClr>
            </a:pPr>
            <a:endParaRPr lang="en-US" sz="1320" u="sng" dirty="0"/>
          </a:p>
          <a:p>
            <a:pPr marL="279232" indent="-279232" defTabSz="730548" fontAlgn="base">
              <a:spcBef>
                <a:spcPct val="20000"/>
              </a:spcBef>
              <a:spcAft>
                <a:spcPct val="0"/>
              </a:spcAft>
              <a:buClr>
                <a:schemeClr val="tx2"/>
              </a:buClr>
            </a:pPr>
            <a:endParaRPr lang="en-US" sz="1920" dirty="0">
              <a:latin typeface="Calibri" pitchFamily="34" charset="0"/>
              <a:cs typeface="Calibri" pitchFamily="34" charset="0"/>
            </a:endParaRPr>
          </a:p>
          <a:p>
            <a:pPr marL="279232" indent="-279232" defTabSz="730548" fontAlgn="base">
              <a:spcBef>
                <a:spcPct val="20000"/>
              </a:spcBef>
              <a:spcAft>
                <a:spcPct val="0"/>
              </a:spcAft>
              <a:buClr>
                <a:schemeClr val="tx2"/>
              </a:buClr>
            </a:pPr>
            <a:endParaRPr lang="en-US" sz="1200" b="1" dirty="0">
              <a:latin typeface="Calibri" pitchFamily="34" charset="0"/>
              <a:cs typeface="Calibri" pitchFamily="34" charset="0"/>
            </a:endParaRPr>
          </a:p>
          <a:p>
            <a:pPr marL="552450" indent="-278130" defTabSz="730548" fontAlgn="base">
              <a:spcBef>
                <a:spcPct val="20000"/>
              </a:spcBef>
              <a:spcAft>
                <a:spcPct val="0"/>
              </a:spcAft>
              <a:buClr>
                <a:schemeClr val="tx2"/>
              </a:buClr>
              <a:buFont typeface="Wingdings" pitchFamily="2" charset="2"/>
              <a:buChar char="ü"/>
            </a:pPr>
            <a:endParaRPr lang="sv-SE" sz="1920" dirty="0">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11130839" y="6397437"/>
            <a:ext cx="183995" cy="221677"/>
          </a:xfrm>
          <a:prstGeom prst="rect">
            <a:avLst/>
          </a:prstGeom>
        </p:spPr>
        <p:txBody>
          <a:bodyPr/>
          <a:lstStyle/>
          <a:p>
            <a:pPr>
              <a:defRPr/>
            </a:pPr>
            <a:fld id="{9D48B0A8-A3BB-4090-A486-05597CC74740}" type="slidenum">
              <a:rPr lang="en-US" sz="1680">
                <a:latin typeface="Calibri" pitchFamily="34" charset="0"/>
                <a:cs typeface="Calibri" pitchFamily="34" charset="0"/>
              </a:rPr>
              <a:pPr>
                <a:defRPr/>
              </a:pPr>
              <a:t>9</a:t>
            </a:fld>
            <a:endParaRPr lang="en-US" sz="1680" dirty="0">
              <a:latin typeface="Calibri" pitchFamily="34" charset="0"/>
              <a:cs typeface="Calibri" pitchFamily="34" charset="0"/>
            </a:endParaRPr>
          </a:p>
        </p:txBody>
      </p:sp>
    </p:spTree>
    <p:extLst>
      <p:ext uri="{BB962C8B-B14F-4D97-AF65-F5344CB8AC3E}">
        <p14:creationId xmlns:p14="http://schemas.microsoft.com/office/powerpoint/2010/main" val="159739593"/>
      </p:ext>
    </p:extLst>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Braintree Transaction by Vault Pop-up</a:t>
            </a:r>
            <a:r>
              <a:rPr lang="en-US" dirty="0"/>
              <a:t/>
            </a:r>
            <a:br>
              <a:rPr lang="en-US" dirty="0"/>
            </a:b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90</a:t>
            </a:fld>
            <a:endParaRPr lang="en-US" noProof="0" dirty="0"/>
          </a:p>
        </p:txBody>
      </p:sp>
      <p:pic>
        <p:nvPicPr>
          <p:cNvPr id="5" name="Content Placeholder 4"/>
          <p:cNvPicPr>
            <a:picLocks noGrp="1"/>
          </p:cNvPicPr>
          <p:nvPr>
            <p:ph idx="1"/>
          </p:nvPr>
        </p:nvPicPr>
        <p:blipFill>
          <a:blip r:embed="rId2" cstate="print"/>
          <a:stretch>
            <a:fillRect/>
          </a:stretch>
        </p:blipFill>
        <p:spPr>
          <a:xfrm>
            <a:off x="609600" y="1762960"/>
            <a:ext cx="10972800" cy="4035025"/>
          </a:xfrm>
          <a:prstGeom prst="rect">
            <a:avLst/>
          </a:prstGeom>
        </p:spPr>
      </p:pic>
    </p:spTree>
    <p:extLst>
      <p:ext uri="{BB962C8B-B14F-4D97-AF65-F5344CB8AC3E}">
        <p14:creationId xmlns:p14="http://schemas.microsoft.com/office/powerpoint/2010/main" val="3716383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360" i="1" dirty="0"/>
              <a:t>Search for Braintree Customers Pop-up</a:t>
            </a:r>
            <a:endParaRPr lang="en-US" sz="4320"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The plugin is able to get customer details from the Braintree merchant's vault by passing in a customer id or customer email. </a:t>
            </a:r>
            <a:endParaRPr lang="en-US" sz="1560" dirty="0">
              <a:latin typeface="Arial" pitchFamily="34" charset="0"/>
              <a:cs typeface="Arial" pitchFamily="34" charset="0"/>
            </a:endParaRPr>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91</a:t>
            </a:fld>
            <a:endParaRPr lang="en-US" noProof="0" dirty="0"/>
          </a:p>
        </p:txBody>
      </p:sp>
      <p:pic>
        <p:nvPicPr>
          <p:cNvPr id="5" name="Picture 4"/>
          <p:cNvPicPr/>
          <p:nvPr/>
        </p:nvPicPr>
        <p:blipFill>
          <a:blip r:embed="rId2" cstate="print"/>
          <a:stretch>
            <a:fillRect/>
          </a:stretch>
        </p:blipFill>
        <p:spPr>
          <a:xfrm>
            <a:off x="1775520" y="2305675"/>
            <a:ext cx="7949683" cy="3283565"/>
          </a:xfrm>
          <a:prstGeom prst="rect">
            <a:avLst/>
          </a:prstGeom>
        </p:spPr>
      </p:pic>
    </p:spTree>
    <p:extLst>
      <p:ext uri="{BB962C8B-B14F-4D97-AF65-F5344CB8AC3E}">
        <p14:creationId xmlns:p14="http://schemas.microsoft.com/office/powerpoint/2010/main" val="677496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Customers Details Tab</a:t>
            </a:r>
            <a:endParaRPr lang="en-US" dirty="0"/>
          </a:p>
        </p:txBody>
      </p:sp>
      <p:sp>
        <p:nvSpPr>
          <p:cNvPr id="3" name="Content Placeholder 2"/>
          <p:cNvSpPr>
            <a:spLocks noGrp="1"/>
          </p:cNvSpPr>
          <p:nvPr>
            <p:ph idx="1"/>
          </p:nvPr>
        </p:nvSpPr>
        <p:spPr/>
        <p:txBody>
          <a:bodyPr/>
          <a:lstStyle/>
          <a:p>
            <a:pPr marL="548640" lvl="2" indent="-278130">
              <a:buClr>
                <a:srgbClr val="009BCC"/>
              </a:buClr>
              <a:buFont typeface="Wingdings" pitchFamily="2" charset="2"/>
              <a:buChar char="Ø"/>
            </a:pPr>
            <a:r>
              <a:rPr lang="en-GB" sz="1560" dirty="0">
                <a:latin typeface="Arial" pitchFamily="34" charset="0"/>
                <a:cs typeface="Arial" pitchFamily="34" charset="0"/>
              </a:rPr>
              <a:t>The customer details will include any payment method tokens, addresses, phone numbers, email addresses and other details that are associated with a particular </a:t>
            </a:r>
            <a:r>
              <a:rPr lang="en-GB" sz="1560" dirty="0">
                <a:latin typeface="Arial" pitchFamily="34" charset="0"/>
                <a:cs typeface="Arial" pitchFamily="34" charset="0"/>
              </a:rPr>
              <a:t>Braintree </a:t>
            </a:r>
            <a:r>
              <a:rPr lang="en-GB" sz="1560" dirty="0">
                <a:latin typeface="Arial" pitchFamily="34" charset="0"/>
                <a:cs typeface="Arial" pitchFamily="34" charset="0"/>
              </a:rPr>
              <a:t>customer</a:t>
            </a:r>
            <a:r>
              <a:rPr lang="en-GB" sz="1560" dirty="0">
                <a:latin typeface="Arial" pitchFamily="34" charset="0"/>
                <a:cs typeface="Arial" pitchFamily="34" charset="0"/>
              </a:rPr>
              <a:t>.</a:t>
            </a:r>
          </a:p>
          <a:p>
            <a:pPr marL="548640" lvl="2" indent="-278130">
              <a:buClr>
                <a:srgbClr val="009BCC"/>
              </a:buClr>
              <a:buFont typeface="Wingdings" pitchFamily="2" charset="2"/>
              <a:buChar char="Ø"/>
            </a:pPr>
            <a:endParaRPr lang="en-GB" sz="1560" dirty="0">
              <a:latin typeface="Arial" pitchFamily="34" charset="0"/>
              <a:cs typeface="Arial" pitchFamily="34" charset="0"/>
            </a:endParaRPr>
          </a:p>
          <a:p>
            <a:pPr marL="548640" lvl="2" indent="-278130">
              <a:buClr>
                <a:srgbClr val="009BCC"/>
              </a:buClr>
              <a:buFont typeface="Wingdings" pitchFamily="2" charset="2"/>
              <a:buChar char="Ø"/>
            </a:pPr>
            <a:endParaRPr lang="en-US" sz="1560" dirty="0">
              <a:latin typeface="Arial" pitchFamily="34" charset="0"/>
              <a:cs typeface="Arial" pitchFamily="34" charset="0"/>
            </a:endParaRPr>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92</a:t>
            </a:fld>
            <a:endParaRPr lang="en-US" noProof="0" dirty="0"/>
          </a:p>
        </p:txBody>
      </p:sp>
      <p:pic>
        <p:nvPicPr>
          <p:cNvPr id="5" name="Picture 4"/>
          <p:cNvPicPr/>
          <p:nvPr/>
        </p:nvPicPr>
        <p:blipFill>
          <a:blip r:embed="rId2" cstate="print"/>
          <a:stretch>
            <a:fillRect/>
          </a:stretch>
        </p:blipFill>
        <p:spPr>
          <a:xfrm>
            <a:off x="2293978" y="2305675"/>
            <a:ext cx="7910006" cy="3422926"/>
          </a:xfrm>
          <a:prstGeom prst="rect">
            <a:avLst/>
          </a:prstGeom>
        </p:spPr>
      </p:pic>
    </p:spTree>
    <p:extLst>
      <p:ext uri="{BB962C8B-B14F-4D97-AF65-F5344CB8AC3E}">
        <p14:creationId xmlns:p14="http://schemas.microsoft.com/office/powerpoint/2010/main" val="27491792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Customers Edit Pop-up</a:t>
            </a:r>
            <a:r>
              <a:rPr lang="en-US" dirty="0"/>
              <a:t/>
            </a:r>
            <a:br>
              <a:rPr lang="en-US" dirty="0"/>
            </a:br>
            <a:endParaRPr lang="en-US" dirty="0"/>
          </a:p>
        </p:txBody>
      </p:sp>
      <p:sp>
        <p:nvSpPr>
          <p:cNvPr id="3" name="Content Placeholder 2"/>
          <p:cNvSpPr>
            <a:spLocks noGrp="1"/>
          </p:cNvSpPr>
          <p:nvPr>
            <p:ph idx="1"/>
          </p:nvPr>
        </p:nvSpPr>
        <p:spPr/>
        <p:txBody>
          <a:bodyPr/>
          <a:lstStyle/>
          <a:p>
            <a:r>
              <a:rPr lang="en-GB" dirty="0"/>
              <a:t>User can edit a customer's details using edit action button.</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93</a:t>
            </a:fld>
            <a:endParaRPr lang="en-US" noProof="0" dirty="0"/>
          </a:p>
        </p:txBody>
      </p:sp>
      <p:pic>
        <p:nvPicPr>
          <p:cNvPr id="5" name="Picture 4"/>
          <p:cNvPicPr/>
          <p:nvPr/>
        </p:nvPicPr>
        <p:blipFill>
          <a:blip r:embed="rId2" cstate="print"/>
          <a:stretch>
            <a:fillRect/>
          </a:stretch>
        </p:blipFill>
        <p:spPr>
          <a:xfrm>
            <a:off x="2034749" y="1960037"/>
            <a:ext cx="7863274" cy="4237482"/>
          </a:xfrm>
          <a:prstGeom prst="rect">
            <a:avLst/>
          </a:prstGeom>
        </p:spPr>
      </p:pic>
    </p:spTree>
    <p:extLst>
      <p:ext uri="{BB962C8B-B14F-4D97-AF65-F5344CB8AC3E}">
        <p14:creationId xmlns:p14="http://schemas.microsoft.com/office/powerpoint/2010/main" val="25756843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Customer Pop-up</a:t>
            </a:r>
            <a:endParaRPr lang="en-US" dirty="0"/>
          </a:p>
        </p:txBody>
      </p:sp>
      <p:sp>
        <p:nvSpPr>
          <p:cNvPr id="3" name="Content Placeholder 2"/>
          <p:cNvSpPr>
            <a:spLocks noGrp="1"/>
          </p:cNvSpPr>
          <p:nvPr>
            <p:ph idx="1"/>
          </p:nvPr>
        </p:nvSpPr>
        <p:spPr/>
        <p:txBody>
          <a:bodyPr/>
          <a:lstStyle/>
          <a:p>
            <a:r>
              <a:rPr lang="en-GB" dirty="0"/>
              <a:t>The plugin is able to delete a customer from the merchant's Braintree vault.</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94</a:t>
            </a:fld>
            <a:endParaRPr lang="en-US" noProof="0" dirty="0"/>
          </a:p>
        </p:txBody>
      </p:sp>
      <p:pic>
        <p:nvPicPr>
          <p:cNvPr id="5" name="Picture 4"/>
          <p:cNvPicPr/>
          <p:nvPr/>
        </p:nvPicPr>
        <p:blipFill>
          <a:blip r:embed="rId2" cstate="print"/>
          <a:stretch>
            <a:fillRect/>
          </a:stretch>
        </p:blipFill>
        <p:spPr>
          <a:xfrm>
            <a:off x="2529840" y="2219266"/>
            <a:ext cx="7132320" cy="3499866"/>
          </a:xfrm>
          <a:prstGeom prst="rect">
            <a:avLst/>
          </a:prstGeom>
        </p:spPr>
      </p:pic>
    </p:spTree>
    <p:extLst>
      <p:ext uri="{BB962C8B-B14F-4D97-AF65-F5344CB8AC3E}">
        <p14:creationId xmlns:p14="http://schemas.microsoft.com/office/powerpoint/2010/main" val="1799806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Add Braintree Payment Method Pop-up</a:t>
            </a:r>
            <a:endParaRPr lang="en-US" dirty="0"/>
          </a:p>
        </p:txBody>
      </p:sp>
      <p:sp>
        <p:nvSpPr>
          <p:cNvPr id="3" name="Content Placeholder 2"/>
          <p:cNvSpPr>
            <a:spLocks noGrp="1"/>
          </p:cNvSpPr>
          <p:nvPr>
            <p:ph idx="1"/>
          </p:nvPr>
        </p:nvSpPr>
        <p:spPr/>
        <p:txBody>
          <a:bodyPr/>
          <a:lstStyle/>
          <a:p>
            <a:r>
              <a:rPr lang="en-GB" dirty="0"/>
              <a:t>The plugin is able to lookup, add, update, and delete a payment method to a Braintree customer.</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95</a:t>
            </a:fld>
            <a:endParaRPr lang="en-US" noProof="0" dirty="0"/>
          </a:p>
        </p:txBody>
      </p:sp>
      <p:pic>
        <p:nvPicPr>
          <p:cNvPr id="5" name="Picture 4"/>
          <p:cNvPicPr/>
          <p:nvPr/>
        </p:nvPicPr>
        <p:blipFill>
          <a:blip r:embed="rId2" cstate="print"/>
          <a:stretch>
            <a:fillRect/>
          </a:stretch>
        </p:blipFill>
        <p:spPr>
          <a:xfrm>
            <a:off x="2529840" y="2528693"/>
            <a:ext cx="7132320" cy="3591306"/>
          </a:xfrm>
          <a:prstGeom prst="rect">
            <a:avLst/>
          </a:prstGeom>
        </p:spPr>
      </p:pic>
    </p:spTree>
    <p:extLst>
      <p:ext uri="{BB962C8B-B14F-4D97-AF65-F5344CB8AC3E}">
        <p14:creationId xmlns:p14="http://schemas.microsoft.com/office/powerpoint/2010/main" val="397845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Braintree Payment Method Details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96</a:t>
            </a:fld>
            <a:endParaRPr lang="en-US" noProof="0" dirty="0"/>
          </a:p>
        </p:txBody>
      </p:sp>
      <p:pic>
        <p:nvPicPr>
          <p:cNvPr id="5" name="Content Placeholder 4"/>
          <p:cNvPicPr>
            <a:picLocks noGrp="1"/>
          </p:cNvPicPr>
          <p:nvPr>
            <p:ph idx="1"/>
          </p:nvPr>
        </p:nvPicPr>
        <p:blipFill>
          <a:blip r:embed="rId2" cstate="print"/>
          <a:stretch>
            <a:fillRect/>
          </a:stretch>
        </p:blipFill>
        <p:spPr>
          <a:xfrm>
            <a:off x="1209622" y="1440180"/>
            <a:ext cx="9772756" cy="4680586"/>
          </a:xfrm>
          <a:prstGeom prst="rect">
            <a:avLst/>
          </a:prstGeom>
        </p:spPr>
      </p:pic>
    </p:spTree>
    <p:extLst>
      <p:ext uri="{BB962C8B-B14F-4D97-AF65-F5344CB8AC3E}">
        <p14:creationId xmlns:p14="http://schemas.microsoft.com/office/powerpoint/2010/main" val="3273613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Edit Braintree Payment Method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97</a:t>
            </a:fld>
            <a:endParaRPr lang="en-US" noProof="0" dirty="0"/>
          </a:p>
        </p:txBody>
      </p:sp>
      <p:pic>
        <p:nvPicPr>
          <p:cNvPr id="5" name="Content Placeholder 4"/>
          <p:cNvPicPr>
            <a:picLocks noGrp="1"/>
          </p:cNvPicPr>
          <p:nvPr>
            <p:ph idx="1"/>
          </p:nvPr>
        </p:nvPicPr>
        <p:blipFill>
          <a:blip r:embed="rId2" cstate="print"/>
          <a:stretch>
            <a:fillRect/>
          </a:stretch>
        </p:blipFill>
        <p:spPr>
          <a:xfrm>
            <a:off x="609600" y="1672795"/>
            <a:ext cx="10972800" cy="4215356"/>
          </a:xfrm>
          <a:prstGeom prst="rect">
            <a:avLst/>
          </a:prstGeom>
        </p:spPr>
      </p:pic>
    </p:spTree>
    <p:extLst>
      <p:ext uri="{BB962C8B-B14F-4D97-AF65-F5344CB8AC3E}">
        <p14:creationId xmlns:p14="http://schemas.microsoft.com/office/powerpoint/2010/main" val="2043738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Delete Braintree Payment Method Pop-up</a:t>
            </a:r>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98</a:t>
            </a:fld>
            <a:endParaRPr lang="en-US" noProof="0" dirty="0"/>
          </a:p>
        </p:txBody>
      </p:sp>
      <p:pic>
        <p:nvPicPr>
          <p:cNvPr id="5" name="Content Placeholder 4"/>
          <p:cNvPicPr>
            <a:picLocks noGrp="1"/>
          </p:cNvPicPr>
          <p:nvPr>
            <p:ph idx="1"/>
          </p:nvPr>
        </p:nvPicPr>
        <p:blipFill>
          <a:blip r:embed="rId2" cstate="print"/>
          <a:stretch>
            <a:fillRect/>
          </a:stretch>
        </p:blipFill>
        <p:spPr>
          <a:xfrm>
            <a:off x="609600" y="2003264"/>
            <a:ext cx="10972800" cy="3554418"/>
          </a:xfrm>
          <a:prstGeom prst="rect">
            <a:avLst/>
          </a:prstGeom>
        </p:spPr>
      </p:pic>
    </p:spTree>
    <p:extLst>
      <p:ext uri="{BB962C8B-B14F-4D97-AF65-F5344CB8AC3E}">
        <p14:creationId xmlns:p14="http://schemas.microsoft.com/office/powerpoint/2010/main" val="8819786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Accelerator storefront Account Payment Details</a:t>
            </a:r>
            <a:endParaRPr lang="en-US" dirty="0"/>
          </a:p>
        </p:txBody>
      </p:sp>
      <p:sp>
        <p:nvSpPr>
          <p:cNvPr id="3" name="Content Placeholder 2"/>
          <p:cNvSpPr>
            <a:spLocks noGrp="1"/>
          </p:cNvSpPr>
          <p:nvPr>
            <p:ph idx="1"/>
          </p:nvPr>
        </p:nvSpPr>
        <p:spPr/>
        <p:txBody>
          <a:bodyPr/>
          <a:lstStyle/>
          <a:p>
            <a:r>
              <a:rPr lang="en-GB" dirty="0"/>
              <a:t>The plugin synchronizes Braintree payment methods with Payment Details belonging to customer account on Hybris Accelerator storefront  </a:t>
            </a:r>
            <a:endParaRPr lang="en-US" dirty="0"/>
          </a:p>
          <a:p>
            <a:endParaRPr lang="en-US" dirty="0"/>
          </a:p>
        </p:txBody>
      </p:sp>
      <p:sp>
        <p:nvSpPr>
          <p:cNvPr id="4" name="Slide Number Placeholder 3"/>
          <p:cNvSpPr>
            <a:spLocks noGrp="1"/>
          </p:cNvSpPr>
          <p:nvPr>
            <p:ph type="sldNum" sz="quarter" idx="4294967295"/>
          </p:nvPr>
        </p:nvSpPr>
        <p:spPr>
          <a:xfrm>
            <a:off x="11368676" y="6729451"/>
            <a:ext cx="207077" cy="109877"/>
          </a:xfrm>
          <a:prstGeom prst="rect">
            <a:avLst/>
          </a:prstGeom>
        </p:spPr>
        <p:txBody>
          <a:bodyPr/>
          <a:lstStyle/>
          <a:p>
            <a:pPr>
              <a:defRPr/>
            </a:pPr>
            <a:fld id="{9D48B0A8-A3BB-4090-A486-05597CC74740}" type="slidenum">
              <a:rPr lang="en-US" noProof="0" smtClean="0"/>
              <a:pPr>
                <a:defRPr/>
              </a:pPr>
              <a:t>99</a:t>
            </a:fld>
            <a:endParaRPr lang="en-US" noProof="0" dirty="0"/>
          </a:p>
        </p:txBody>
      </p:sp>
      <p:pic>
        <p:nvPicPr>
          <p:cNvPr id="5" name="Picture 4"/>
          <p:cNvPicPr/>
          <p:nvPr/>
        </p:nvPicPr>
        <p:blipFill>
          <a:blip r:embed="rId2" cstate="print"/>
          <a:stretch>
            <a:fillRect/>
          </a:stretch>
        </p:blipFill>
        <p:spPr>
          <a:xfrm>
            <a:off x="2639616" y="2217230"/>
            <a:ext cx="7132320" cy="3976878"/>
          </a:xfrm>
          <a:prstGeom prst="rect">
            <a:avLst/>
          </a:prstGeom>
        </p:spPr>
      </p:pic>
    </p:spTree>
    <p:extLst>
      <p:ext uri="{BB962C8B-B14F-4D97-AF65-F5344CB8AC3E}">
        <p14:creationId xmlns:p14="http://schemas.microsoft.com/office/powerpoint/2010/main" val="605886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3204</Words>
  <Application>Microsoft Office PowerPoint</Application>
  <PresentationFormat>Widescreen</PresentationFormat>
  <Paragraphs>880</Paragraphs>
  <Slides>107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Arial</vt:lpstr>
      <vt:lpstr>Arial Narrow</vt:lpstr>
      <vt:lpstr>Calibri</vt:lpstr>
      <vt:lpstr>Calibri Light</vt:lpstr>
      <vt:lpstr>Cambria Math</vt:lpstr>
      <vt:lpstr>Courier New</vt:lpstr>
      <vt:lpstr>Gabriola</vt:lpstr>
      <vt:lpstr>Times New Roman</vt:lpstr>
      <vt:lpstr>Wingdings</vt:lpstr>
      <vt:lpstr>Office Theme</vt:lpstr>
      <vt:lpstr>PowerPoint Presentation</vt:lpstr>
      <vt:lpstr>PowerPoint Presentation</vt:lpstr>
      <vt:lpstr>Objective</vt:lpstr>
      <vt:lpstr>Use cases </vt:lpstr>
      <vt:lpstr>System Requirements </vt:lpstr>
      <vt:lpstr>High Level System architecture</vt:lpstr>
      <vt:lpstr>Sequence Diagram</vt:lpstr>
      <vt:lpstr>Custom Store Setup</vt:lpstr>
      <vt:lpstr>Implementation Approach </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   Cont..</vt:lpstr>
      <vt:lpstr>Links</vt:lpstr>
      <vt:lpstr>Early Login</vt:lpstr>
      <vt:lpstr>Early Login</vt:lpstr>
      <vt:lpstr>Implementation Approach </vt:lpstr>
      <vt:lpstr>  Cont..</vt:lpstr>
      <vt:lpstr> Impexes </vt:lpstr>
      <vt:lpstr> Cont..</vt:lpstr>
      <vt:lpstr> Update</vt:lpstr>
      <vt:lpstr> Early Login Page </vt:lpstr>
      <vt:lpstr>Order Management Service(OMS)</vt:lpstr>
      <vt:lpstr> OMS(Order Management Service)</vt:lpstr>
      <vt:lpstr>Order Management Services Workflow </vt:lpstr>
      <vt:lpstr> Cont..</vt:lpstr>
      <vt:lpstr>Implementation Approach </vt:lpstr>
      <vt:lpstr>PowerPoint Presentation</vt:lpstr>
      <vt:lpstr>PowerPoint Presentation</vt:lpstr>
      <vt:lpstr>Modification of the ApprovalProcessCompleteAction </vt:lpstr>
      <vt:lpstr> Cont..</vt:lpstr>
      <vt:lpstr>Test the OMS Installation</vt:lpstr>
      <vt:lpstr>PowerPoint Presentation</vt:lpstr>
      <vt:lpstr>PowerPoint Presentation</vt:lpstr>
      <vt:lpstr>PowerPoint Presentation</vt:lpstr>
      <vt:lpstr>PowerPoint Presentation</vt:lpstr>
      <vt:lpstr> BrainTree-PayPal</vt:lpstr>
      <vt:lpstr>Architectural Overview</vt:lpstr>
      <vt:lpstr>PowerPoint Presentation</vt:lpstr>
      <vt:lpstr>PowerPoint Presentation</vt:lpstr>
      <vt:lpstr>PowerPoint Presentation</vt:lpstr>
      <vt:lpstr>Process View </vt:lpstr>
      <vt:lpstr> Cont..</vt:lpstr>
      <vt:lpstr>Security</vt:lpstr>
      <vt:lpstr>PayPal Express checkout</vt:lpstr>
      <vt:lpstr> Cont..</vt:lpstr>
      <vt:lpstr>Configuration with PayPal </vt:lpstr>
      <vt:lpstr>Downloading Add-on </vt:lpstr>
      <vt:lpstr>   Update localextensions.xml</vt:lpstr>
      <vt:lpstr>PowerPoint Presentation</vt:lpstr>
      <vt:lpstr>PowerPoint Presentation</vt:lpstr>
      <vt:lpstr>PowerPoint Presentation</vt:lpstr>
      <vt:lpstr>PowerPoint Presentation</vt:lpstr>
      <vt:lpstr>PowerPoint Presentation</vt:lpstr>
      <vt:lpstr>PayPal Express checkout </vt:lpstr>
      <vt:lpstr>PowerPoint Presentation</vt:lpstr>
      <vt:lpstr>PayPal Express Checkout in Mini Cart</vt:lpstr>
      <vt:lpstr> PayPal Express Checkout in Shopping Cart   </vt:lpstr>
      <vt:lpstr>PowerPoint Presentation</vt:lpstr>
      <vt:lpstr>PayPal Checkout Login Popup </vt:lpstr>
      <vt:lpstr>Final Review page on PayPal Express Checkout </vt:lpstr>
      <vt:lpstr>Order Confirmation Page on PayPal Express Checkout </vt:lpstr>
      <vt:lpstr>PayPal Custom UI checkout along with other payment methods</vt:lpstr>
      <vt:lpstr>.   Multi Checkout Page (Payment Details Step) with chosen PayPal option </vt:lpstr>
      <vt:lpstr>Final Review page on Custom PayPal Checkout </vt:lpstr>
      <vt:lpstr>Multi Checkout Page (Payment Details Step) with chosen Credit Card option</vt:lpstr>
      <vt:lpstr>Final Review page on Credit Card Checkout </vt:lpstr>
      <vt:lpstr>Replenishment orders for 5.7 B2B </vt:lpstr>
      <vt:lpstr>Final Review page on B2B 5.7</vt:lpstr>
      <vt:lpstr>Replenishment Order Confirmation Page</vt:lpstr>
      <vt:lpstr>Back-office operations with Braintree Payments </vt:lpstr>
      <vt:lpstr>Find Braintree Transaction Section   </vt:lpstr>
      <vt:lpstr>Braintree Transaction Details Tab</vt:lpstr>
      <vt:lpstr>Submit for Settlement Braintree Transaction Pop-up</vt:lpstr>
      <vt:lpstr>Refund Braintree Transaction Pop-up</vt:lpstr>
      <vt:lpstr>Clone Braintree Transaction Pop-up</vt:lpstr>
      <vt:lpstr>New Braintree Transaction Pop-up</vt:lpstr>
      <vt:lpstr>New Braintree Transaction by Vault Pop-up </vt:lpstr>
      <vt:lpstr>Search for Braintree Customers Pop-up</vt:lpstr>
      <vt:lpstr>Braintree Customers Details Tab</vt:lpstr>
      <vt:lpstr>Braintree Customers Edit Pop-up </vt:lpstr>
      <vt:lpstr>Delete Braintree Customer Pop-up</vt:lpstr>
      <vt:lpstr>Add Braintree Payment Method Pop-up</vt:lpstr>
      <vt:lpstr>Braintree Payment Method Details Pop-up</vt:lpstr>
      <vt:lpstr>Edit Braintree Payment Method Pop-up</vt:lpstr>
      <vt:lpstr>Delete Braintree Payment Method Pop-up</vt:lpstr>
      <vt:lpstr>Accelerator storefront Account Payment Details</vt:lpstr>
      <vt:lpstr>Chose ‘Save Payment Info’ option on Accelerator Checkout Flow</vt:lpstr>
      <vt:lpstr>Select Stored Payment Method</vt:lpstr>
      <vt:lpstr>Add Braintree Customer Address Pop-up </vt:lpstr>
      <vt:lpstr>Edit Braintree Customer Address Pop-up </vt:lpstr>
      <vt:lpstr>Delete Braintree Customer Address Pop-up</vt:lpstr>
      <vt:lpstr>Accelerator storefront Account Address Book</vt:lpstr>
      <vt:lpstr>Braintree Credit Card Client Side Validation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cp:revision>
  <dcterms:created xsi:type="dcterms:W3CDTF">2016-05-29T11:14:50Z</dcterms:created>
  <dcterms:modified xsi:type="dcterms:W3CDTF">2016-05-29T11:40:14Z</dcterms:modified>
</cp:coreProperties>
</file>